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3" r:id="rId3"/>
    <p:sldId id="274" r:id="rId4"/>
    <p:sldId id="275" r:id="rId5"/>
    <p:sldId id="277" r:id="rId6"/>
    <p:sldId id="278" r:id="rId7"/>
    <p:sldId id="271" r:id="rId8"/>
  </p:sldIdLst>
  <p:sldSz cx="9144000" cy="6858000" type="screen4x3"/>
  <p:notesSz cx="9144000" cy="6858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87E9E-C1D3-46A1-9E3E-805F87697A50}" v="1" dt="2022-05-23T14:41:03.17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ego abel duran toledo" userId="3ecc2d69d579d488" providerId="LiveId" clId="{10087E9E-C1D3-46A1-9E3E-805F87697A50}"/>
    <pc:docChg chg="modSld">
      <pc:chgData name="diego abel duran toledo" userId="3ecc2d69d579d488" providerId="LiveId" clId="{10087E9E-C1D3-46A1-9E3E-805F87697A50}" dt="2022-05-23T14:41:03.154" v="0" actId="478"/>
      <pc:docMkLst>
        <pc:docMk/>
      </pc:docMkLst>
      <pc:sldChg chg="modSp">
        <pc:chgData name="diego abel duran toledo" userId="3ecc2d69d579d488" providerId="LiveId" clId="{10087E9E-C1D3-46A1-9E3E-805F87697A50}" dt="2022-05-23T14:41:03.154" v="0" actId="478"/>
        <pc:sldMkLst>
          <pc:docMk/>
          <pc:sldMk cId="487320059" sldId="275"/>
        </pc:sldMkLst>
        <pc:graphicFrameChg chg="mod">
          <ac:chgData name="diego abel duran toledo" userId="3ecc2d69d579d488" providerId="LiveId" clId="{10087E9E-C1D3-46A1-9E3E-805F87697A50}" dt="2022-05-23T14:41:03.154" v="0" actId="478"/>
          <ac:graphicFrameMkLst>
            <pc:docMk/>
            <pc:sldMk cId="487320059" sldId="275"/>
            <ac:graphicFrameMk id="4" creationId="{593939E7-A1F3-4F15-A082-92CD5E0AB553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695181-4D0A-4F9F-B39E-208F67696BB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2FC0385A-5A39-47EE-8D41-43D258019495}">
      <dgm:prSet/>
      <dgm:spPr/>
      <dgm:t>
        <a:bodyPr/>
        <a:lstStyle/>
        <a:p>
          <a:r>
            <a:rPr lang="es-ES" dirty="0"/>
            <a:t>Tener 70 o más años de edad cumplidos, hasta el 1 de enero de </a:t>
          </a:r>
          <a:r>
            <a:rPr lang="es-ES" dirty="0" smtClean="0"/>
            <a:t>2023</a:t>
          </a:r>
          <a:endParaRPr lang="es-CL" dirty="0"/>
        </a:p>
      </dgm:t>
    </dgm:pt>
    <dgm:pt modelId="{07D1B4C6-EA58-496A-BAE7-5A66BCE1D511}" type="parTrans" cxnId="{D5FFA6CB-5E41-4CF6-8E59-FE7B9E6007BB}">
      <dgm:prSet/>
      <dgm:spPr/>
      <dgm:t>
        <a:bodyPr/>
        <a:lstStyle/>
        <a:p>
          <a:endParaRPr lang="es-CL"/>
        </a:p>
      </dgm:t>
    </dgm:pt>
    <dgm:pt modelId="{A8D8B1B6-DEB8-47FB-B294-8E1CA3D23430}" type="sibTrans" cxnId="{D5FFA6CB-5E41-4CF6-8E59-FE7B9E6007BB}">
      <dgm:prSet/>
      <dgm:spPr/>
      <dgm:t>
        <a:bodyPr/>
        <a:lstStyle/>
        <a:p>
          <a:endParaRPr lang="es-CL"/>
        </a:p>
      </dgm:t>
    </dgm:pt>
    <dgm:pt modelId="{42B5C5F9-694C-45A4-AC53-5EB9A74244D4}">
      <dgm:prSet/>
      <dgm:spPr/>
      <dgm:t>
        <a:bodyPr/>
        <a:lstStyle/>
        <a:p>
          <a:r>
            <a:rPr lang="es-CL"/>
            <a:t>Ser funcionario en calidad de planta o contrata</a:t>
          </a:r>
        </a:p>
      </dgm:t>
    </dgm:pt>
    <dgm:pt modelId="{667C744D-47D1-4140-99C6-518E4C4E5902}" type="parTrans" cxnId="{F85AF944-2515-46F0-9E86-34D3908023C4}">
      <dgm:prSet/>
      <dgm:spPr/>
      <dgm:t>
        <a:bodyPr/>
        <a:lstStyle/>
        <a:p>
          <a:endParaRPr lang="es-CL"/>
        </a:p>
      </dgm:t>
    </dgm:pt>
    <dgm:pt modelId="{B7BE0565-42BE-4DBB-BAF7-7682EF5A576F}" type="sibTrans" cxnId="{F85AF944-2515-46F0-9E86-34D3908023C4}">
      <dgm:prSet/>
      <dgm:spPr/>
      <dgm:t>
        <a:bodyPr/>
        <a:lstStyle/>
        <a:p>
          <a:endParaRPr lang="es-CL"/>
        </a:p>
      </dgm:t>
    </dgm:pt>
    <dgm:pt modelId="{D0BD8647-CE7D-4518-925F-1C3FDD1CC569}">
      <dgm:prSet/>
      <dgm:spPr/>
      <dgm:t>
        <a:bodyPr/>
        <a:lstStyle/>
        <a:p>
          <a:r>
            <a:rPr lang="es-CL"/>
            <a:t>Que haya prestado servicios en la casa de estudios, por un periodo no inferior a los 10 años continuos o discontinuos.</a:t>
          </a:r>
        </a:p>
      </dgm:t>
    </dgm:pt>
    <dgm:pt modelId="{BBB6AAB8-7970-4DF2-8C29-EC73CC356BB7}" type="parTrans" cxnId="{6E1B5DE0-298C-45B3-9E89-CBA16F144294}">
      <dgm:prSet/>
      <dgm:spPr/>
      <dgm:t>
        <a:bodyPr/>
        <a:lstStyle/>
        <a:p>
          <a:endParaRPr lang="es-CL"/>
        </a:p>
      </dgm:t>
    </dgm:pt>
    <dgm:pt modelId="{CEC72FD6-F567-4532-88EC-A5AE1D6B02E8}" type="sibTrans" cxnId="{6E1B5DE0-298C-45B3-9E89-CBA16F144294}">
      <dgm:prSet/>
      <dgm:spPr/>
      <dgm:t>
        <a:bodyPr/>
        <a:lstStyle/>
        <a:p>
          <a:endParaRPr lang="es-CL"/>
        </a:p>
      </dgm:t>
    </dgm:pt>
    <dgm:pt modelId="{29A94E2B-8E5B-4DC7-A87C-714DB0CEFBBA}" type="pres">
      <dgm:prSet presAssocID="{80695181-4D0A-4F9F-B39E-208F67696B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BA64E86-94B7-4785-A4D7-A68E67599A62}" type="pres">
      <dgm:prSet presAssocID="{2FC0385A-5A39-47EE-8D41-43D25801949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E3AC2B-E9C2-4313-B6B3-09538E0B42A9}" type="pres">
      <dgm:prSet presAssocID="{A8D8B1B6-DEB8-47FB-B294-8E1CA3D23430}" presName="spacer" presStyleCnt="0"/>
      <dgm:spPr/>
    </dgm:pt>
    <dgm:pt modelId="{8BEB21C3-5A2D-4402-8A63-B18748EE83A6}" type="pres">
      <dgm:prSet presAssocID="{42B5C5F9-694C-45A4-AC53-5EB9A74244D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02D594-6256-4781-9D79-0F4918525C33}" type="pres">
      <dgm:prSet presAssocID="{B7BE0565-42BE-4DBB-BAF7-7682EF5A576F}" presName="spacer" presStyleCnt="0"/>
      <dgm:spPr/>
    </dgm:pt>
    <dgm:pt modelId="{DE1D75DA-2FAB-4D00-ACAF-453BAABBBD5B}" type="pres">
      <dgm:prSet presAssocID="{D0BD8647-CE7D-4518-925F-1C3FDD1CC56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85AF944-2515-46F0-9E86-34D3908023C4}" srcId="{80695181-4D0A-4F9F-B39E-208F67696BB1}" destId="{42B5C5F9-694C-45A4-AC53-5EB9A74244D4}" srcOrd="1" destOrd="0" parTransId="{667C744D-47D1-4140-99C6-518E4C4E5902}" sibTransId="{B7BE0565-42BE-4DBB-BAF7-7682EF5A576F}"/>
    <dgm:cxn modelId="{D5FFA6CB-5E41-4CF6-8E59-FE7B9E6007BB}" srcId="{80695181-4D0A-4F9F-B39E-208F67696BB1}" destId="{2FC0385A-5A39-47EE-8D41-43D258019495}" srcOrd="0" destOrd="0" parTransId="{07D1B4C6-EA58-496A-BAE7-5A66BCE1D511}" sibTransId="{A8D8B1B6-DEB8-47FB-B294-8E1CA3D23430}"/>
    <dgm:cxn modelId="{CB41D453-9F86-49F8-AD38-B8BAE0303934}" type="presOf" srcId="{D0BD8647-CE7D-4518-925F-1C3FDD1CC569}" destId="{DE1D75DA-2FAB-4D00-ACAF-453BAABBBD5B}" srcOrd="0" destOrd="0" presId="urn:microsoft.com/office/officeart/2005/8/layout/vList2"/>
    <dgm:cxn modelId="{6E1B5DE0-298C-45B3-9E89-CBA16F144294}" srcId="{80695181-4D0A-4F9F-B39E-208F67696BB1}" destId="{D0BD8647-CE7D-4518-925F-1C3FDD1CC569}" srcOrd="2" destOrd="0" parTransId="{BBB6AAB8-7970-4DF2-8C29-EC73CC356BB7}" sibTransId="{CEC72FD6-F567-4532-88EC-A5AE1D6B02E8}"/>
    <dgm:cxn modelId="{5BB3951F-5C2C-4EEF-991D-E404ED826E91}" type="presOf" srcId="{2FC0385A-5A39-47EE-8D41-43D258019495}" destId="{3BA64E86-94B7-4785-A4D7-A68E67599A62}" srcOrd="0" destOrd="0" presId="urn:microsoft.com/office/officeart/2005/8/layout/vList2"/>
    <dgm:cxn modelId="{09A26A89-A227-44E1-A2EB-8EE29A175CA6}" type="presOf" srcId="{42B5C5F9-694C-45A4-AC53-5EB9A74244D4}" destId="{8BEB21C3-5A2D-4402-8A63-B18748EE83A6}" srcOrd="0" destOrd="0" presId="urn:microsoft.com/office/officeart/2005/8/layout/vList2"/>
    <dgm:cxn modelId="{89528354-5436-4C56-B41B-45C46633DCE6}" type="presOf" srcId="{80695181-4D0A-4F9F-B39E-208F67696BB1}" destId="{29A94E2B-8E5B-4DC7-A87C-714DB0CEFBBA}" srcOrd="0" destOrd="0" presId="urn:microsoft.com/office/officeart/2005/8/layout/vList2"/>
    <dgm:cxn modelId="{39572E5E-8317-4351-B392-2C1F79923354}" type="presParOf" srcId="{29A94E2B-8E5B-4DC7-A87C-714DB0CEFBBA}" destId="{3BA64E86-94B7-4785-A4D7-A68E67599A62}" srcOrd="0" destOrd="0" presId="urn:microsoft.com/office/officeart/2005/8/layout/vList2"/>
    <dgm:cxn modelId="{45ACA50C-D239-44A8-8F6E-D6BDE4595DBF}" type="presParOf" srcId="{29A94E2B-8E5B-4DC7-A87C-714DB0CEFBBA}" destId="{57E3AC2B-E9C2-4313-B6B3-09538E0B42A9}" srcOrd="1" destOrd="0" presId="urn:microsoft.com/office/officeart/2005/8/layout/vList2"/>
    <dgm:cxn modelId="{8DC5A640-BECD-47E5-A407-A4166CFEE975}" type="presParOf" srcId="{29A94E2B-8E5B-4DC7-A87C-714DB0CEFBBA}" destId="{8BEB21C3-5A2D-4402-8A63-B18748EE83A6}" srcOrd="2" destOrd="0" presId="urn:microsoft.com/office/officeart/2005/8/layout/vList2"/>
    <dgm:cxn modelId="{9ADFBA87-C7ED-4BA6-AED0-564D142C7FA9}" type="presParOf" srcId="{29A94E2B-8E5B-4DC7-A87C-714DB0CEFBBA}" destId="{1A02D594-6256-4781-9D79-0F4918525C33}" srcOrd="3" destOrd="0" presId="urn:microsoft.com/office/officeart/2005/8/layout/vList2"/>
    <dgm:cxn modelId="{07EA46E2-E346-4030-A104-1E90DA3F62C9}" type="presParOf" srcId="{29A94E2B-8E5B-4DC7-A87C-714DB0CEFBBA}" destId="{DE1D75DA-2FAB-4D00-ACAF-453BAABBBD5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64E86-94B7-4785-A4D7-A68E67599A62}">
      <dsp:nvSpPr>
        <dsp:cNvPr id="0" name=""/>
        <dsp:cNvSpPr/>
      </dsp:nvSpPr>
      <dsp:spPr>
        <a:xfrm>
          <a:off x="0" y="570800"/>
          <a:ext cx="8382000" cy="1034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/>
            <a:t>Tener 70 o más años de edad cumplidos, hasta el 1 de enero de </a:t>
          </a:r>
          <a:r>
            <a:rPr lang="es-ES" sz="2600" kern="1200" dirty="0" smtClean="0"/>
            <a:t>2023</a:t>
          </a:r>
          <a:endParaRPr lang="es-CL" sz="2600" kern="1200" dirty="0"/>
        </a:p>
      </dsp:txBody>
      <dsp:txXfrm>
        <a:off x="50489" y="621289"/>
        <a:ext cx="8281022" cy="933302"/>
      </dsp:txXfrm>
    </dsp:sp>
    <dsp:sp modelId="{8BEB21C3-5A2D-4402-8A63-B18748EE83A6}">
      <dsp:nvSpPr>
        <dsp:cNvPr id="0" name=""/>
        <dsp:cNvSpPr/>
      </dsp:nvSpPr>
      <dsp:spPr>
        <a:xfrm>
          <a:off x="0" y="1679960"/>
          <a:ext cx="8382000" cy="1034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600" kern="1200"/>
            <a:t>Ser funcionario en calidad de planta o contrata</a:t>
          </a:r>
        </a:p>
      </dsp:txBody>
      <dsp:txXfrm>
        <a:off x="50489" y="1730449"/>
        <a:ext cx="8281022" cy="933302"/>
      </dsp:txXfrm>
    </dsp:sp>
    <dsp:sp modelId="{DE1D75DA-2FAB-4D00-ACAF-453BAABBBD5B}">
      <dsp:nvSpPr>
        <dsp:cNvPr id="0" name=""/>
        <dsp:cNvSpPr/>
      </dsp:nvSpPr>
      <dsp:spPr>
        <a:xfrm>
          <a:off x="0" y="2789120"/>
          <a:ext cx="8382000" cy="1034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600" kern="1200"/>
            <a:t>Que haya prestado servicios en la casa de estudios, por un periodo no inferior a los 10 años continuos o discontinuos.</a:t>
          </a:r>
        </a:p>
      </dsp:txBody>
      <dsp:txXfrm>
        <a:off x="50489" y="2839609"/>
        <a:ext cx="8281022" cy="933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4800599"/>
            <a:ext cx="9144000" cy="2057400"/>
          </a:xfrm>
          <a:custGeom>
            <a:avLst/>
            <a:gdLst/>
            <a:ahLst/>
            <a:cxnLst/>
            <a:rect l="l" t="t" r="r" b="b"/>
            <a:pathLst>
              <a:path w="9144000" h="2057400">
                <a:moveTo>
                  <a:pt x="9144000" y="0"/>
                </a:moveTo>
                <a:lnTo>
                  <a:pt x="0" y="0"/>
                </a:lnTo>
                <a:lnTo>
                  <a:pt x="0" y="2057400"/>
                </a:lnTo>
                <a:lnTo>
                  <a:pt x="9144000" y="20574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13E8D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4800599"/>
            <a:ext cx="9144000" cy="228600"/>
          </a:xfrm>
          <a:custGeom>
            <a:avLst/>
            <a:gdLst/>
            <a:ahLst/>
            <a:cxnLst/>
            <a:rect l="l" t="t" r="r" b="b"/>
            <a:pathLst>
              <a:path w="9144000" h="228600">
                <a:moveTo>
                  <a:pt x="0" y="228600"/>
                </a:moveTo>
                <a:lnTo>
                  <a:pt x="9144000" y="228600"/>
                </a:lnTo>
                <a:lnTo>
                  <a:pt x="91440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5029199"/>
            <a:ext cx="9144000" cy="1828800"/>
          </a:xfrm>
          <a:custGeom>
            <a:avLst/>
            <a:gdLst/>
            <a:ahLst/>
            <a:cxnLst/>
            <a:rect l="l" t="t" r="r" b="b"/>
            <a:pathLst>
              <a:path w="9144000" h="1828800">
                <a:moveTo>
                  <a:pt x="9144000" y="0"/>
                </a:moveTo>
                <a:lnTo>
                  <a:pt x="0" y="0"/>
                </a:lnTo>
                <a:lnTo>
                  <a:pt x="0" y="1828800"/>
                </a:lnTo>
                <a:lnTo>
                  <a:pt x="9144000" y="18288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13E8D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4800599"/>
            <a:ext cx="9144000" cy="2057400"/>
          </a:xfrm>
          <a:custGeom>
            <a:avLst/>
            <a:gdLst/>
            <a:ahLst/>
            <a:cxnLst/>
            <a:rect l="l" t="t" r="r" b="b"/>
            <a:pathLst>
              <a:path w="9144000" h="2057400">
                <a:moveTo>
                  <a:pt x="9144000" y="0"/>
                </a:moveTo>
                <a:lnTo>
                  <a:pt x="0" y="0"/>
                </a:lnTo>
                <a:lnTo>
                  <a:pt x="0" y="2057400"/>
                </a:lnTo>
                <a:lnTo>
                  <a:pt x="9144000" y="20574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13E8D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41731"/>
            <a:ext cx="9143999" cy="671626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3999" cy="68579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30018" y="343915"/>
            <a:ext cx="5283962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213E8D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85469" y="1133855"/>
            <a:ext cx="8187690" cy="2664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uchile.cl/Personas.DGDP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mailto:incentivoalretiro@uchile.c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8539" y="1979422"/>
            <a:ext cx="5395595" cy="40273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2240" marR="134620"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PROCESO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CL" sz="2000" b="1" spc="-25" dirty="0">
                <a:solidFill>
                  <a:srgbClr val="FFFFFF"/>
                </a:solidFill>
                <a:latin typeface="Arial"/>
                <a:cs typeface="Arial"/>
              </a:rPr>
              <a:t>ESPECIAL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INCENTIVO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AL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RETIRO</a:t>
            </a:r>
            <a:r>
              <a:rPr lang="es-CL" sz="2000" b="1" dirty="0">
                <a:solidFill>
                  <a:srgbClr val="FFFFFF"/>
                </a:solidFill>
                <a:latin typeface="Arial"/>
                <a:cs typeface="Arial"/>
              </a:rPr>
              <a:t>- FUNCIONARIOS CON 70 0 MÁS </a:t>
            </a:r>
            <a:r>
              <a:rPr lang="es-CL" sz="2000" b="1" dirty="0" smtClean="0">
                <a:solidFill>
                  <a:srgbClr val="FFFFFF"/>
                </a:solidFill>
                <a:latin typeface="Arial"/>
                <a:cs typeface="Arial"/>
              </a:rPr>
              <a:t>AÑOS</a:t>
            </a:r>
          </a:p>
          <a:p>
            <a:pPr marL="142240" marR="134620" algn="ctr">
              <a:lnSpc>
                <a:spcPct val="100000"/>
              </a:lnSpc>
              <a:spcBef>
                <a:spcPts val="105"/>
              </a:spcBef>
            </a:pPr>
            <a:r>
              <a:rPr lang="es-CL" sz="2000" b="1" dirty="0" smtClean="0">
                <a:solidFill>
                  <a:srgbClr val="FFFFFF"/>
                </a:solidFill>
                <a:latin typeface="Arial"/>
                <a:cs typeface="Arial"/>
              </a:rPr>
              <a:t>ARTÍCULO </a:t>
            </a:r>
            <a:r>
              <a:rPr lang="es-CL" sz="2000" b="1" dirty="0" smtClean="0">
                <a:solidFill>
                  <a:srgbClr val="FFFFFF"/>
                </a:solidFill>
                <a:latin typeface="Arial"/>
                <a:cs typeface="Arial"/>
              </a:rPr>
              <a:t>49-LEY N° 21.526</a:t>
            </a:r>
          </a:p>
          <a:p>
            <a:pPr marL="1022985" marR="1012190" indent="-1270" algn="ctr">
              <a:lnSpc>
                <a:spcPct val="200000"/>
              </a:lnSpc>
            </a:pPr>
            <a:r>
              <a:rPr lang="es-CL" sz="20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BONIFICACION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ADICIONAL</a:t>
            </a:r>
            <a:endParaRPr sz="20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PARA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s-CL" sz="2000" b="1" spc="-15" dirty="0">
                <a:solidFill>
                  <a:srgbClr val="FFFFFF"/>
                </a:solidFill>
                <a:latin typeface="Arial"/>
                <a:cs typeface="Arial"/>
              </a:rPr>
              <a:t>PERSONAL NO ACADÉMICO NI PROFESIONAL,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ACADEMICO,</a:t>
            </a:r>
            <a:r>
              <a:rPr sz="20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DIRECTIVO</a:t>
            </a:r>
            <a:endParaRPr sz="20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lang="es-CL" sz="2000" b="1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PROFESIONAL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 smtClean="0">
                <a:solidFill>
                  <a:srgbClr val="FFFFFF"/>
                </a:solidFill>
                <a:latin typeface="Arial"/>
                <a:cs typeface="Arial"/>
              </a:rPr>
              <a:t>ACADÉMICO</a:t>
            </a:r>
            <a:endParaRPr lang="es-ES" sz="2000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endParaRPr lang="es-ES" sz="20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lang="es-ES" sz="2000" b="1" dirty="0" smtClean="0">
                <a:solidFill>
                  <a:srgbClr val="FFFFFF"/>
                </a:solidFill>
                <a:latin typeface="Arial"/>
                <a:cs typeface="Arial"/>
              </a:rPr>
              <a:t>AÑO 2023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0FE6B3-F053-4036-A9BC-4687E234F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343915"/>
            <a:ext cx="8361044" cy="2031325"/>
          </a:xfrm>
        </p:spPr>
        <p:txBody>
          <a:bodyPr/>
          <a:lstStyle/>
          <a:p>
            <a:pPr algn="ctr"/>
            <a:r>
              <a:rPr lang="es-CL" b="1" dirty="0"/>
              <a:t>Apertura de Proceso Especial Incentivo al retiro</a:t>
            </a:r>
            <a:r>
              <a:rPr lang="es-CL" dirty="0"/>
              <a:t/>
            </a:r>
            <a:br>
              <a:rPr lang="es-CL" dirty="0"/>
            </a:br>
            <a:endParaRPr lang="es-CL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B30F592-A670-4DF5-8079-9AB1AB7F6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155" y="1752600"/>
            <a:ext cx="8187690" cy="3600986"/>
          </a:xfrm>
        </p:spPr>
        <p:txBody>
          <a:bodyPr/>
          <a:lstStyle/>
          <a:p>
            <a:pPr algn="just"/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En virtud de lo establecido en el artículo </a:t>
            </a:r>
            <a:r>
              <a:rPr lang="es-ES" b="0" i="0" dirty="0" smtClean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N°49 </a:t>
            </a:r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de la Ley </a:t>
            </a:r>
            <a:r>
              <a:rPr lang="es-ES" b="0" i="0" dirty="0" smtClean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21.526, </a:t>
            </a:r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de diciembre </a:t>
            </a:r>
            <a:r>
              <a:rPr lang="es-ES" b="0" i="0" dirty="0" smtClean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2022, </a:t>
            </a:r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se ha habilitado un Proceso Especial Excepcional de Incentivo al Retiro, para acogerse a los beneficios estipulados en las leyes de incentivo al retiro, N° 20.996 (personal no académico ni profesional) y N°21.043 (personal académico, directivo y profesional no académico), </a:t>
            </a:r>
            <a:r>
              <a:rPr lang="es-ES" b="1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para los/as funcionarios que tengan 70 años o más años de edad, cumplidos hasta el 1 de enero de </a:t>
            </a:r>
            <a:r>
              <a:rPr lang="es-ES" b="1" i="0" dirty="0" smtClean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2023 </a:t>
            </a:r>
            <a:r>
              <a:rPr lang="es-ES" b="1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y que cumplan con los demás requisitos indicados en leyes precedentes. </a:t>
            </a:r>
            <a:endParaRPr lang="es-ES" b="0" i="0" dirty="0">
              <a:solidFill>
                <a:srgbClr val="0B5394"/>
              </a:solidFill>
              <a:effectLst/>
              <a:latin typeface="trebuchet ms" panose="020B0603020202020204" pitchFamily="34" charset="0"/>
            </a:endParaRPr>
          </a:p>
          <a:p>
            <a:pPr algn="just"/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 </a:t>
            </a:r>
          </a:p>
          <a:p>
            <a:pPr algn="just"/>
            <a:r>
              <a:rPr lang="es-ES" b="0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De esta manera, este proceso extraordinario y establecido por única vez, permitirá a los funcionarios (as) de esta Casa de Estudios, </a:t>
            </a:r>
            <a:r>
              <a:rPr lang="es-ES" b="1" i="0" dirty="0"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que cumplan los requisitos, poder postular a la bonificación de incentivo al retiro.</a:t>
            </a:r>
            <a:endParaRPr lang="es-ES" b="0" i="0" dirty="0">
              <a:solidFill>
                <a:srgbClr val="0B5394"/>
              </a:solidFill>
              <a:effectLst/>
              <a:latin typeface="trebuchet ms" panose="020B0603020202020204" pitchFamily="34" charset="0"/>
            </a:endParaRP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10492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EEC294-D55F-4E38-9706-F33233179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018" y="343915"/>
            <a:ext cx="5283962" cy="1354217"/>
          </a:xfrm>
        </p:spPr>
        <p:txBody>
          <a:bodyPr/>
          <a:lstStyle/>
          <a:p>
            <a:pPr algn="ctr"/>
            <a:r>
              <a:rPr lang="es-CL" b="1" dirty="0"/>
              <a:t>Plazos y forma de postulación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BB577B-87E0-4762-8926-91BB815D4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8154" y="1732545"/>
            <a:ext cx="8187690" cy="3662541"/>
          </a:xfrm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2800" b="1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El plazo para postular es hasta el 31 de mayo del </a:t>
            </a:r>
            <a:r>
              <a:rPr kumimoji="0" lang="es-CL" altLang="es-CL" sz="2800" b="1" i="0" u="none" strike="noStrike" cap="none" normalizeH="0" baseline="0" dirty="0" smtClean="0">
                <a:ln>
                  <a:noFill/>
                </a:ln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2023,</a:t>
            </a:r>
            <a:r>
              <a:rPr kumimoji="0" lang="es-CL" altLang="es-CL" sz="2800" b="1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 </a:t>
            </a:r>
            <a:r>
              <a:rPr kumimoji="0" lang="es-CL" altLang="es-CL" sz="2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y para efectuar su postulación debe comunicarse con el Jefe(a) de Personal  correspondiente a su organismo.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altLang="es-C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2800" b="0" i="0" u="sng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Trebuchet MS" panose="020B0603020202020204" pitchFamily="34" charset="0"/>
              </a:rPr>
              <a:t>Si no postula en este plazo, se entiende que renuncia irrevocablemente a los beneficios de las leyes de incentivo al retiro</a:t>
            </a:r>
            <a:endParaRPr kumimoji="0" lang="es-CL" altLang="es-C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521461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4FCC-8DBD-40C0-BE1B-2BD558344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43915"/>
            <a:ext cx="6781800" cy="677108"/>
          </a:xfrm>
        </p:spPr>
        <p:txBody>
          <a:bodyPr/>
          <a:lstStyle/>
          <a:p>
            <a:r>
              <a:rPr lang="es-CL" b="1" dirty="0"/>
              <a:t>Requisitos de Postulación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593939E7-A1F3-4F15-A082-92CD5E0AB5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6932961"/>
              </p:ext>
            </p:extLst>
          </p:nvPr>
        </p:nvGraphicFramePr>
        <p:xfrm>
          <a:off x="381000" y="1397000"/>
          <a:ext cx="8382000" cy="439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7320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EDF263-A60D-4FB8-BAB9-A3A8CCAC9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/>
              <a:t>Importante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6BF7A7-1DF6-4B2B-8869-33A431B31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3953" y="1035593"/>
            <a:ext cx="4161175" cy="4001095"/>
          </a:xfrm>
        </p:spPr>
        <p:txBody>
          <a:bodyPr/>
          <a:lstStyle/>
          <a:p>
            <a:pPr algn="just"/>
            <a:r>
              <a:rPr lang="es-CL" sz="2600" b="1" dirty="0">
                <a:solidFill>
                  <a:schemeClr val="tx2"/>
                </a:solidFill>
              </a:rPr>
              <a:t>Al momento de postular, ya sea a través de su calidad de personal no académico o en su calidad de funcionario académico, directivo o profesional no académico, recuerde que en el formulario de postulación debe indicar la casilla Afecto artículo </a:t>
            </a:r>
            <a:r>
              <a:rPr lang="es-CL" sz="2600" b="1" dirty="0" smtClean="0">
                <a:solidFill>
                  <a:schemeClr val="tx2"/>
                </a:solidFill>
              </a:rPr>
              <a:t>49</a:t>
            </a:r>
            <a:r>
              <a:rPr lang="es-CL" sz="2600" b="1" dirty="0" smtClean="0">
                <a:solidFill>
                  <a:schemeClr val="tx2"/>
                </a:solidFill>
              </a:rPr>
              <a:t> </a:t>
            </a:r>
            <a:r>
              <a:rPr lang="es-CL" sz="2600" b="1" dirty="0">
                <a:solidFill>
                  <a:schemeClr val="tx2"/>
                </a:solidFill>
              </a:rPr>
              <a:t>de ley </a:t>
            </a:r>
            <a:r>
              <a:rPr lang="es-CL" sz="2600" b="1" dirty="0" smtClean="0">
                <a:solidFill>
                  <a:schemeClr val="tx2"/>
                </a:solidFill>
              </a:rPr>
              <a:t>21.526</a:t>
            </a:r>
            <a:endParaRPr lang="es-CL" sz="2600" b="1" dirty="0">
              <a:solidFill>
                <a:schemeClr val="tx2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910D520-EBE6-4FB3-928A-46567E900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055257"/>
            <a:ext cx="4161175" cy="516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84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5BF78B-A55C-4184-B2B7-15A9A0BE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018" y="343915"/>
            <a:ext cx="5283962" cy="738664"/>
          </a:xfrm>
        </p:spPr>
        <p:txBody>
          <a:bodyPr/>
          <a:lstStyle/>
          <a:p>
            <a:pPr algn="ctr"/>
            <a:r>
              <a:rPr lang="es-CL" sz="4800" b="1" dirty="0"/>
              <a:t>Recordatorio</a:t>
            </a:r>
            <a:endParaRPr lang="es-CL" b="1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D82CD6-79BA-4116-80E6-D7273625E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1133855"/>
            <a:ext cx="8468359" cy="3877985"/>
          </a:xfrm>
        </p:spPr>
        <p:txBody>
          <a:bodyPr/>
          <a:lstStyle/>
          <a:p>
            <a:pPr algn="just"/>
            <a:r>
              <a:rPr lang="es-CL" sz="3600" dirty="0"/>
              <a:t>Cabe señalar que en caso de ser beneficiario de la bonificación adicional, en virtud del presente proceso especial de postulación, </a:t>
            </a:r>
            <a:r>
              <a:rPr lang="es-ES" sz="3600" b="1" i="0" dirty="0">
                <a:solidFill>
                  <a:srgbClr val="000000"/>
                </a:solidFill>
                <a:effectLst/>
              </a:rPr>
              <a:t>deberá hacer efectiva su renuncia voluntaria a más tardar dentro del mes siguiente a aquel </a:t>
            </a:r>
            <a:r>
              <a:rPr lang="es-ES" sz="3600" b="0" i="0" dirty="0">
                <a:solidFill>
                  <a:srgbClr val="000000"/>
                </a:solidFill>
                <a:effectLst/>
              </a:rPr>
              <a:t>en que se notifique que tiene derecho a un cupo de las leyes señaladas.</a:t>
            </a:r>
            <a:endParaRPr lang="es-CL" sz="3600" dirty="0"/>
          </a:p>
        </p:txBody>
      </p:sp>
    </p:spTree>
    <p:extLst>
      <p:ext uri="{BB962C8B-B14F-4D97-AF65-F5344CB8AC3E}">
        <p14:creationId xmlns:p14="http://schemas.microsoft.com/office/powerpoint/2010/main" val="1145667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8054" y="1081786"/>
            <a:ext cx="8751570" cy="2065655"/>
            <a:chOff x="178054" y="1081786"/>
            <a:chExt cx="8751570" cy="2065655"/>
          </a:xfrm>
        </p:grpSpPr>
        <p:sp>
          <p:nvSpPr>
            <p:cNvPr id="3" name="object 3"/>
            <p:cNvSpPr/>
            <p:nvPr/>
          </p:nvSpPr>
          <p:spPr>
            <a:xfrm>
              <a:off x="184404" y="1088136"/>
              <a:ext cx="8738870" cy="2052955"/>
            </a:xfrm>
            <a:custGeom>
              <a:avLst/>
              <a:gdLst/>
              <a:ahLst/>
              <a:cxnLst/>
              <a:rect l="l" t="t" r="r" b="b"/>
              <a:pathLst>
                <a:path w="8738870" h="2052955">
                  <a:moveTo>
                    <a:pt x="8533384" y="0"/>
                  </a:moveTo>
                  <a:lnTo>
                    <a:pt x="205282" y="0"/>
                  </a:lnTo>
                  <a:lnTo>
                    <a:pt x="158213" y="5423"/>
                  </a:lnTo>
                  <a:lnTo>
                    <a:pt x="115005" y="20870"/>
                  </a:lnTo>
                  <a:lnTo>
                    <a:pt x="76889" y="45106"/>
                  </a:lnTo>
                  <a:lnTo>
                    <a:pt x="45098" y="76896"/>
                  </a:lnTo>
                  <a:lnTo>
                    <a:pt x="20865" y="115003"/>
                  </a:lnTo>
                  <a:lnTo>
                    <a:pt x="5421" y="158193"/>
                  </a:lnTo>
                  <a:lnTo>
                    <a:pt x="0" y="205231"/>
                  </a:lnTo>
                  <a:lnTo>
                    <a:pt x="0" y="1847596"/>
                  </a:lnTo>
                  <a:lnTo>
                    <a:pt x="5421" y="1894634"/>
                  </a:lnTo>
                  <a:lnTo>
                    <a:pt x="20865" y="1937824"/>
                  </a:lnTo>
                  <a:lnTo>
                    <a:pt x="45098" y="1975931"/>
                  </a:lnTo>
                  <a:lnTo>
                    <a:pt x="76889" y="2007721"/>
                  </a:lnTo>
                  <a:lnTo>
                    <a:pt x="115005" y="2031957"/>
                  </a:lnTo>
                  <a:lnTo>
                    <a:pt x="158213" y="2047404"/>
                  </a:lnTo>
                  <a:lnTo>
                    <a:pt x="205282" y="2052827"/>
                  </a:lnTo>
                  <a:lnTo>
                    <a:pt x="8533384" y="2052827"/>
                  </a:lnTo>
                  <a:lnTo>
                    <a:pt x="8580422" y="2047404"/>
                  </a:lnTo>
                  <a:lnTo>
                    <a:pt x="8623612" y="2031957"/>
                  </a:lnTo>
                  <a:lnTo>
                    <a:pt x="8661719" y="2007721"/>
                  </a:lnTo>
                  <a:lnTo>
                    <a:pt x="8693509" y="1975931"/>
                  </a:lnTo>
                  <a:lnTo>
                    <a:pt x="8717745" y="1937824"/>
                  </a:lnTo>
                  <a:lnTo>
                    <a:pt x="8733192" y="1894634"/>
                  </a:lnTo>
                  <a:lnTo>
                    <a:pt x="8738616" y="1847596"/>
                  </a:lnTo>
                  <a:lnTo>
                    <a:pt x="8738616" y="205231"/>
                  </a:lnTo>
                  <a:lnTo>
                    <a:pt x="8733192" y="158193"/>
                  </a:lnTo>
                  <a:lnTo>
                    <a:pt x="8717745" y="115003"/>
                  </a:lnTo>
                  <a:lnTo>
                    <a:pt x="8693509" y="76896"/>
                  </a:lnTo>
                  <a:lnTo>
                    <a:pt x="8661719" y="45106"/>
                  </a:lnTo>
                  <a:lnTo>
                    <a:pt x="8623612" y="20870"/>
                  </a:lnTo>
                  <a:lnTo>
                    <a:pt x="8580422" y="5423"/>
                  </a:lnTo>
                  <a:lnTo>
                    <a:pt x="85333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4404" y="1088136"/>
              <a:ext cx="8738870" cy="2052955"/>
            </a:xfrm>
            <a:custGeom>
              <a:avLst/>
              <a:gdLst/>
              <a:ahLst/>
              <a:cxnLst/>
              <a:rect l="l" t="t" r="r" b="b"/>
              <a:pathLst>
                <a:path w="8738870" h="2052955">
                  <a:moveTo>
                    <a:pt x="0" y="205231"/>
                  </a:moveTo>
                  <a:lnTo>
                    <a:pt x="5421" y="158193"/>
                  </a:lnTo>
                  <a:lnTo>
                    <a:pt x="20865" y="115003"/>
                  </a:lnTo>
                  <a:lnTo>
                    <a:pt x="45098" y="76896"/>
                  </a:lnTo>
                  <a:lnTo>
                    <a:pt x="76889" y="45106"/>
                  </a:lnTo>
                  <a:lnTo>
                    <a:pt x="115005" y="20870"/>
                  </a:lnTo>
                  <a:lnTo>
                    <a:pt x="158213" y="5423"/>
                  </a:lnTo>
                  <a:lnTo>
                    <a:pt x="205282" y="0"/>
                  </a:lnTo>
                  <a:lnTo>
                    <a:pt x="8533384" y="0"/>
                  </a:lnTo>
                  <a:lnTo>
                    <a:pt x="8580422" y="5423"/>
                  </a:lnTo>
                  <a:lnTo>
                    <a:pt x="8623612" y="20870"/>
                  </a:lnTo>
                  <a:lnTo>
                    <a:pt x="8661719" y="45106"/>
                  </a:lnTo>
                  <a:lnTo>
                    <a:pt x="8693509" y="76896"/>
                  </a:lnTo>
                  <a:lnTo>
                    <a:pt x="8717745" y="115003"/>
                  </a:lnTo>
                  <a:lnTo>
                    <a:pt x="8733192" y="158193"/>
                  </a:lnTo>
                  <a:lnTo>
                    <a:pt x="8738616" y="205231"/>
                  </a:lnTo>
                  <a:lnTo>
                    <a:pt x="8738616" y="1847596"/>
                  </a:lnTo>
                  <a:lnTo>
                    <a:pt x="8733192" y="1894634"/>
                  </a:lnTo>
                  <a:lnTo>
                    <a:pt x="8717745" y="1937824"/>
                  </a:lnTo>
                  <a:lnTo>
                    <a:pt x="8693509" y="1975931"/>
                  </a:lnTo>
                  <a:lnTo>
                    <a:pt x="8661719" y="2007721"/>
                  </a:lnTo>
                  <a:lnTo>
                    <a:pt x="8623612" y="2031957"/>
                  </a:lnTo>
                  <a:lnTo>
                    <a:pt x="8580422" y="2047404"/>
                  </a:lnTo>
                  <a:lnTo>
                    <a:pt x="8533384" y="2052827"/>
                  </a:lnTo>
                  <a:lnTo>
                    <a:pt x="205282" y="2052827"/>
                  </a:lnTo>
                  <a:lnTo>
                    <a:pt x="158213" y="2047404"/>
                  </a:lnTo>
                  <a:lnTo>
                    <a:pt x="115005" y="2031957"/>
                  </a:lnTo>
                  <a:lnTo>
                    <a:pt x="76889" y="2007721"/>
                  </a:lnTo>
                  <a:lnTo>
                    <a:pt x="45098" y="1975931"/>
                  </a:lnTo>
                  <a:lnTo>
                    <a:pt x="20865" y="1937824"/>
                  </a:lnTo>
                  <a:lnTo>
                    <a:pt x="5421" y="1894634"/>
                  </a:lnTo>
                  <a:lnTo>
                    <a:pt x="0" y="1847596"/>
                  </a:lnTo>
                  <a:lnTo>
                    <a:pt x="0" y="205231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281554" y="1532331"/>
            <a:ext cx="5939155" cy="1052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4820"/>
              </a:lnSpc>
              <a:spcBef>
                <a:spcPts val="105"/>
              </a:spcBef>
            </a:pPr>
            <a:r>
              <a:rPr sz="4100" b="1" spc="-10" dirty="0">
                <a:solidFill>
                  <a:srgbClr val="213E8D"/>
                </a:solidFill>
                <a:latin typeface="Calibri"/>
                <a:cs typeface="Calibri"/>
              </a:rPr>
              <a:t>visite</a:t>
            </a:r>
            <a:r>
              <a:rPr sz="4100" b="1" spc="-4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100" b="1" spc="-15" dirty="0">
                <a:solidFill>
                  <a:srgbClr val="213E8D"/>
                </a:solidFill>
                <a:latin typeface="Calibri"/>
                <a:cs typeface="Calibri"/>
              </a:rPr>
              <a:t>nuestra</a:t>
            </a:r>
            <a:r>
              <a:rPr sz="4100" b="1" spc="-4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100" b="1" spc="-10" dirty="0">
                <a:solidFill>
                  <a:srgbClr val="213E8D"/>
                </a:solidFill>
                <a:latin typeface="Calibri"/>
                <a:cs typeface="Calibri"/>
              </a:rPr>
              <a:t>web:</a:t>
            </a:r>
            <a:endParaRPr sz="4100">
              <a:latin typeface="Calibri"/>
              <a:cs typeface="Calibri"/>
            </a:endParaRPr>
          </a:p>
          <a:p>
            <a:pPr marL="12700">
              <a:lnSpc>
                <a:spcPts val="3260"/>
              </a:lnSpc>
            </a:pPr>
            <a:r>
              <a:rPr sz="2800" b="1" u="heavy" spc="-15" dirty="0">
                <a:solidFill>
                  <a:srgbClr val="F49100"/>
                </a:solidFill>
                <a:uFill>
                  <a:solidFill>
                    <a:srgbClr val="F49100"/>
                  </a:solidFill>
                </a:uFill>
                <a:latin typeface="Calibri"/>
                <a:cs typeface="Calibri"/>
                <a:hlinkClick r:id="rId2"/>
              </a:rPr>
              <a:t>www.uchile.cl/DirecciónPersonas-DGDP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84047" y="1287780"/>
            <a:ext cx="1760220" cy="1653539"/>
            <a:chOff x="384047" y="1287780"/>
            <a:chExt cx="1760220" cy="1653539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0143" y="1293876"/>
              <a:ext cx="1748028" cy="164134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90143" y="1293876"/>
              <a:ext cx="1748155" cy="1641475"/>
            </a:xfrm>
            <a:custGeom>
              <a:avLst/>
              <a:gdLst/>
              <a:ahLst/>
              <a:cxnLst/>
              <a:rect l="l" t="t" r="r" b="b"/>
              <a:pathLst>
                <a:path w="1748155" h="1641475">
                  <a:moveTo>
                    <a:pt x="0" y="164084"/>
                  </a:moveTo>
                  <a:lnTo>
                    <a:pt x="5862" y="120488"/>
                  </a:lnTo>
                  <a:lnTo>
                    <a:pt x="22408" y="81298"/>
                  </a:lnTo>
                  <a:lnTo>
                    <a:pt x="48072" y="48085"/>
                  </a:lnTo>
                  <a:lnTo>
                    <a:pt x="81291" y="22417"/>
                  </a:lnTo>
                  <a:lnTo>
                    <a:pt x="120500" y="5866"/>
                  </a:lnTo>
                  <a:lnTo>
                    <a:pt x="164134" y="0"/>
                  </a:lnTo>
                  <a:lnTo>
                    <a:pt x="1583944" y="0"/>
                  </a:lnTo>
                  <a:lnTo>
                    <a:pt x="1627539" y="5866"/>
                  </a:lnTo>
                  <a:lnTo>
                    <a:pt x="1666729" y="22417"/>
                  </a:lnTo>
                  <a:lnTo>
                    <a:pt x="1699942" y="48085"/>
                  </a:lnTo>
                  <a:lnTo>
                    <a:pt x="1725610" y="81298"/>
                  </a:lnTo>
                  <a:lnTo>
                    <a:pt x="1742161" y="120488"/>
                  </a:lnTo>
                  <a:lnTo>
                    <a:pt x="1748028" y="164084"/>
                  </a:lnTo>
                  <a:lnTo>
                    <a:pt x="1748028" y="1477264"/>
                  </a:lnTo>
                  <a:lnTo>
                    <a:pt x="1742161" y="1520859"/>
                  </a:lnTo>
                  <a:lnTo>
                    <a:pt x="1725610" y="1560049"/>
                  </a:lnTo>
                  <a:lnTo>
                    <a:pt x="1699942" y="1593262"/>
                  </a:lnTo>
                  <a:lnTo>
                    <a:pt x="1666729" y="1618930"/>
                  </a:lnTo>
                  <a:lnTo>
                    <a:pt x="1627539" y="1635481"/>
                  </a:lnTo>
                  <a:lnTo>
                    <a:pt x="1583944" y="1641348"/>
                  </a:lnTo>
                  <a:lnTo>
                    <a:pt x="164134" y="1641348"/>
                  </a:lnTo>
                  <a:lnTo>
                    <a:pt x="120500" y="1635481"/>
                  </a:lnTo>
                  <a:lnTo>
                    <a:pt x="81291" y="1618930"/>
                  </a:lnTo>
                  <a:lnTo>
                    <a:pt x="48072" y="1593262"/>
                  </a:lnTo>
                  <a:lnTo>
                    <a:pt x="22408" y="1560049"/>
                  </a:lnTo>
                  <a:lnTo>
                    <a:pt x="5862" y="1520859"/>
                  </a:lnTo>
                  <a:lnTo>
                    <a:pt x="0" y="1477264"/>
                  </a:lnTo>
                  <a:lnTo>
                    <a:pt x="0" y="164084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78054" y="3340353"/>
            <a:ext cx="8751570" cy="2064385"/>
            <a:chOff x="178054" y="3340353"/>
            <a:chExt cx="8751570" cy="2064385"/>
          </a:xfrm>
        </p:grpSpPr>
        <p:sp>
          <p:nvSpPr>
            <p:cNvPr id="10" name="object 10"/>
            <p:cNvSpPr/>
            <p:nvPr/>
          </p:nvSpPr>
          <p:spPr>
            <a:xfrm>
              <a:off x="184404" y="3346703"/>
              <a:ext cx="8738870" cy="2051685"/>
            </a:xfrm>
            <a:custGeom>
              <a:avLst/>
              <a:gdLst/>
              <a:ahLst/>
              <a:cxnLst/>
              <a:rect l="l" t="t" r="r" b="b"/>
              <a:pathLst>
                <a:path w="8738870" h="2051685">
                  <a:moveTo>
                    <a:pt x="8533511" y="0"/>
                  </a:moveTo>
                  <a:lnTo>
                    <a:pt x="205130" y="0"/>
                  </a:lnTo>
                  <a:lnTo>
                    <a:pt x="158097" y="5416"/>
                  </a:lnTo>
                  <a:lnTo>
                    <a:pt x="114922" y="20845"/>
                  </a:lnTo>
                  <a:lnTo>
                    <a:pt x="76834" y="45056"/>
                  </a:lnTo>
                  <a:lnTo>
                    <a:pt x="45066" y="76819"/>
                  </a:lnTo>
                  <a:lnTo>
                    <a:pt x="20850" y="114901"/>
                  </a:lnTo>
                  <a:lnTo>
                    <a:pt x="5417" y="158073"/>
                  </a:lnTo>
                  <a:lnTo>
                    <a:pt x="0" y="205105"/>
                  </a:lnTo>
                  <a:lnTo>
                    <a:pt x="0" y="1846199"/>
                  </a:lnTo>
                  <a:lnTo>
                    <a:pt x="5417" y="1893230"/>
                  </a:lnTo>
                  <a:lnTo>
                    <a:pt x="20850" y="1936402"/>
                  </a:lnTo>
                  <a:lnTo>
                    <a:pt x="45066" y="1974484"/>
                  </a:lnTo>
                  <a:lnTo>
                    <a:pt x="76834" y="2006247"/>
                  </a:lnTo>
                  <a:lnTo>
                    <a:pt x="114922" y="2030458"/>
                  </a:lnTo>
                  <a:lnTo>
                    <a:pt x="158097" y="2045887"/>
                  </a:lnTo>
                  <a:lnTo>
                    <a:pt x="205130" y="2051304"/>
                  </a:lnTo>
                  <a:lnTo>
                    <a:pt x="8533511" y="2051304"/>
                  </a:lnTo>
                  <a:lnTo>
                    <a:pt x="8580542" y="2045887"/>
                  </a:lnTo>
                  <a:lnTo>
                    <a:pt x="8623714" y="2030458"/>
                  </a:lnTo>
                  <a:lnTo>
                    <a:pt x="8661796" y="2006247"/>
                  </a:lnTo>
                  <a:lnTo>
                    <a:pt x="8693559" y="1974484"/>
                  </a:lnTo>
                  <a:lnTo>
                    <a:pt x="8717770" y="1936402"/>
                  </a:lnTo>
                  <a:lnTo>
                    <a:pt x="8733199" y="1893230"/>
                  </a:lnTo>
                  <a:lnTo>
                    <a:pt x="8738616" y="1846199"/>
                  </a:lnTo>
                  <a:lnTo>
                    <a:pt x="8738616" y="205105"/>
                  </a:lnTo>
                  <a:lnTo>
                    <a:pt x="8733199" y="158073"/>
                  </a:lnTo>
                  <a:lnTo>
                    <a:pt x="8717770" y="114901"/>
                  </a:lnTo>
                  <a:lnTo>
                    <a:pt x="8693559" y="76819"/>
                  </a:lnTo>
                  <a:lnTo>
                    <a:pt x="8661796" y="45056"/>
                  </a:lnTo>
                  <a:lnTo>
                    <a:pt x="8623714" y="20845"/>
                  </a:lnTo>
                  <a:lnTo>
                    <a:pt x="8580542" y="5416"/>
                  </a:lnTo>
                  <a:lnTo>
                    <a:pt x="85335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4404" y="3346703"/>
              <a:ext cx="8738870" cy="2051685"/>
            </a:xfrm>
            <a:custGeom>
              <a:avLst/>
              <a:gdLst/>
              <a:ahLst/>
              <a:cxnLst/>
              <a:rect l="l" t="t" r="r" b="b"/>
              <a:pathLst>
                <a:path w="8738870" h="2051685">
                  <a:moveTo>
                    <a:pt x="0" y="205105"/>
                  </a:moveTo>
                  <a:lnTo>
                    <a:pt x="5417" y="158073"/>
                  </a:lnTo>
                  <a:lnTo>
                    <a:pt x="20850" y="114901"/>
                  </a:lnTo>
                  <a:lnTo>
                    <a:pt x="45066" y="76819"/>
                  </a:lnTo>
                  <a:lnTo>
                    <a:pt x="76834" y="45056"/>
                  </a:lnTo>
                  <a:lnTo>
                    <a:pt x="114922" y="20845"/>
                  </a:lnTo>
                  <a:lnTo>
                    <a:pt x="158097" y="5416"/>
                  </a:lnTo>
                  <a:lnTo>
                    <a:pt x="205130" y="0"/>
                  </a:lnTo>
                  <a:lnTo>
                    <a:pt x="8533511" y="0"/>
                  </a:lnTo>
                  <a:lnTo>
                    <a:pt x="8580542" y="5416"/>
                  </a:lnTo>
                  <a:lnTo>
                    <a:pt x="8623714" y="20845"/>
                  </a:lnTo>
                  <a:lnTo>
                    <a:pt x="8661796" y="45056"/>
                  </a:lnTo>
                  <a:lnTo>
                    <a:pt x="8693559" y="76819"/>
                  </a:lnTo>
                  <a:lnTo>
                    <a:pt x="8717770" y="114901"/>
                  </a:lnTo>
                  <a:lnTo>
                    <a:pt x="8733199" y="158073"/>
                  </a:lnTo>
                  <a:lnTo>
                    <a:pt x="8738616" y="205105"/>
                  </a:lnTo>
                  <a:lnTo>
                    <a:pt x="8738616" y="1846199"/>
                  </a:lnTo>
                  <a:lnTo>
                    <a:pt x="8733199" y="1893230"/>
                  </a:lnTo>
                  <a:lnTo>
                    <a:pt x="8717770" y="1936402"/>
                  </a:lnTo>
                  <a:lnTo>
                    <a:pt x="8693559" y="1974484"/>
                  </a:lnTo>
                  <a:lnTo>
                    <a:pt x="8661796" y="2006247"/>
                  </a:lnTo>
                  <a:lnTo>
                    <a:pt x="8623714" y="2030458"/>
                  </a:lnTo>
                  <a:lnTo>
                    <a:pt x="8580542" y="2045887"/>
                  </a:lnTo>
                  <a:lnTo>
                    <a:pt x="8533511" y="2051304"/>
                  </a:lnTo>
                  <a:lnTo>
                    <a:pt x="205130" y="2051304"/>
                  </a:lnTo>
                  <a:lnTo>
                    <a:pt x="158097" y="2045887"/>
                  </a:lnTo>
                  <a:lnTo>
                    <a:pt x="114922" y="2030458"/>
                  </a:lnTo>
                  <a:lnTo>
                    <a:pt x="76834" y="2006247"/>
                  </a:lnTo>
                  <a:lnTo>
                    <a:pt x="45066" y="1974484"/>
                  </a:lnTo>
                  <a:lnTo>
                    <a:pt x="20850" y="1936402"/>
                  </a:lnTo>
                  <a:lnTo>
                    <a:pt x="5417" y="1893230"/>
                  </a:lnTo>
                  <a:lnTo>
                    <a:pt x="0" y="1846199"/>
                  </a:lnTo>
                  <a:lnTo>
                    <a:pt x="0" y="205105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289175" y="3772280"/>
            <a:ext cx="6407785" cy="1084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5070"/>
              </a:lnSpc>
              <a:spcBef>
                <a:spcPts val="95"/>
              </a:spcBef>
            </a:pPr>
            <a:r>
              <a:rPr sz="4300" b="1" spc="-10" dirty="0">
                <a:solidFill>
                  <a:srgbClr val="213E8D"/>
                </a:solidFill>
                <a:latin typeface="Calibri"/>
                <a:cs typeface="Calibri"/>
              </a:rPr>
              <a:t>Dirija</a:t>
            </a:r>
            <a:r>
              <a:rPr sz="4300" b="1" spc="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sus </a:t>
            </a:r>
            <a:r>
              <a:rPr sz="4300" b="1" spc="-15" dirty="0">
                <a:solidFill>
                  <a:srgbClr val="213E8D"/>
                </a:solidFill>
                <a:latin typeface="Calibri"/>
                <a:cs typeface="Calibri"/>
              </a:rPr>
              <a:t>consultas</a:t>
            </a:r>
            <a:r>
              <a:rPr sz="4300" b="1" spc="20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al</a:t>
            </a:r>
            <a:r>
              <a:rPr sz="4300" b="1" spc="5" dirty="0">
                <a:solidFill>
                  <a:srgbClr val="213E8D"/>
                </a:solidFill>
                <a:latin typeface="Calibri"/>
                <a:cs typeface="Calibri"/>
              </a:rPr>
              <a:t> </a:t>
            </a:r>
            <a:r>
              <a:rPr sz="4300" b="1" spc="-5" dirty="0">
                <a:solidFill>
                  <a:srgbClr val="213E8D"/>
                </a:solidFill>
                <a:latin typeface="Calibri"/>
                <a:cs typeface="Calibri"/>
              </a:rPr>
              <a:t>email:</a:t>
            </a:r>
            <a:endParaRPr sz="4300">
              <a:latin typeface="Calibri"/>
              <a:cs typeface="Calibri"/>
            </a:endParaRPr>
          </a:p>
          <a:p>
            <a:pPr marL="12700">
              <a:lnSpc>
                <a:spcPts val="3270"/>
              </a:lnSpc>
            </a:pPr>
            <a:r>
              <a:rPr sz="2800" b="1" u="heavy" spc="-10" dirty="0">
                <a:solidFill>
                  <a:srgbClr val="F49100"/>
                </a:solidFill>
                <a:uFill>
                  <a:solidFill>
                    <a:srgbClr val="F49100"/>
                  </a:solidFill>
                </a:uFill>
                <a:latin typeface="Calibri"/>
                <a:cs typeface="Calibri"/>
                <a:hlinkClick r:id="rId4"/>
              </a:rPr>
              <a:t>incentivoalretiro@uchile.cl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84047" y="3544823"/>
            <a:ext cx="1760220" cy="1655445"/>
            <a:chOff x="384047" y="3544823"/>
            <a:chExt cx="1760220" cy="1655445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0143" y="3550919"/>
              <a:ext cx="1748028" cy="1642871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90143" y="3550919"/>
              <a:ext cx="1748155" cy="1643380"/>
            </a:xfrm>
            <a:custGeom>
              <a:avLst/>
              <a:gdLst/>
              <a:ahLst/>
              <a:cxnLst/>
              <a:rect l="l" t="t" r="r" b="b"/>
              <a:pathLst>
                <a:path w="1748155" h="1643379">
                  <a:moveTo>
                    <a:pt x="0" y="164337"/>
                  </a:moveTo>
                  <a:lnTo>
                    <a:pt x="5868" y="120635"/>
                  </a:lnTo>
                  <a:lnTo>
                    <a:pt x="22431" y="81374"/>
                  </a:lnTo>
                  <a:lnTo>
                    <a:pt x="48120" y="48117"/>
                  </a:lnTo>
                  <a:lnTo>
                    <a:pt x="81370" y="22427"/>
                  </a:lnTo>
                  <a:lnTo>
                    <a:pt x="120614" y="5867"/>
                  </a:lnTo>
                  <a:lnTo>
                    <a:pt x="164287" y="0"/>
                  </a:lnTo>
                  <a:lnTo>
                    <a:pt x="1583689" y="0"/>
                  </a:lnTo>
                  <a:lnTo>
                    <a:pt x="1627392" y="5867"/>
                  </a:lnTo>
                  <a:lnTo>
                    <a:pt x="1666653" y="22427"/>
                  </a:lnTo>
                  <a:lnTo>
                    <a:pt x="1699910" y="48117"/>
                  </a:lnTo>
                  <a:lnTo>
                    <a:pt x="1725600" y="81374"/>
                  </a:lnTo>
                  <a:lnTo>
                    <a:pt x="1742160" y="120635"/>
                  </a:lnTo>
                  <a:lnTo>
                    <a:pt x="1748028" y="164337"/>
                  </a:lnTo>
                  <a:lnTo>
                    <a:pt x="1748028" y="1478533"/>
                  </a:lnTo>
                  <a:lnTo>
                    <a:pt x="1742160" y="1522236"/>
                  </a:lnTo>
                  <a:lnTo>
                    <a:pt x="1725600" y="1561497"/>
                  </a:lnTo>
                  <a:lnTo>
                    <a:pt x="1699910" y="1594754"/>
                  </a:lnTo>
                  <a:lnTo>
                    <a:pt x="1666653" y="1620444"/>
                  </a:lnTo>
                  <a:lnTo>
                    <a:pt x="1627392" y="1637004"/>
                  </a:lnTo>
                  <a:lnTo>
                    <a:pt x="1583689" y="1642871"/>
                  </a:lnTo>
                  <a:lnTo>
                    <a:pt x="164287" y="1642871"/>
                  </a:lnTo>
                  <a:lnTo>
                    <a:pt x="120614" y="1637004"/>
                  </a:lnTo>
                  <a:lnTo>
                    <a:pt x="81370" y="1620444"/>
                  </a:lnTo>
                  <a:lnTo>
                    <a:pt x="48120" y="1594754"/>
                  </a:lnTo>
                  <a:lnTo>
                    <a:pt x="22431" y="1561497"/>
                  </a:lnTo>
                  <a:lnTo>
                    <a:pt x="5868" y="1522236"/>
                  </a:lnTo>
                  <a:lnTo>
                    <a:pt x="0" y="1478533"/>
                  </a:lnTo>
                  <a:lnTo>
                    <a:pt x="0" y="164337"/>
                  </a:lnTo>
                  <a:close/>
                </a:path>
              </a:pathLst>
            </a:custGeom>
            <a:ln w="12192">
              <a:solidFill>
                <a:srgbClr val="0C63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Para</a:t>
            </a:r>
            <a:r>
              <a:rPr spc="-130" dirty="0"/>
              <a:t> </a:t>
            </a:r>
            <a:r>
              <a:rPr spc="-65" dirty="0"/>
              <a:t>mayor</a:t>
            </a:r>
            <a:r>
              <a:rPr spc="-120" dirty="0"/>
              <a:t> </a:t>
            </a:r>
            <a:r>
              <a:rPr spc="-45" dirty="0"/>
              <a:t>información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491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420</Words>
  <Application>Microsoft Office PowerPoint</Application>
  <PresentationFormat>Presentación en pantalla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Trebuchet MS</vt:lpstr>
      <vt:lpstr>Trebuchet MS</vt:lpstr>
      <vt:lpstr>Office Theme</vt:lpstr>
      <vt:lpstr>Presentación de PowerPoint</vt:lpstr>
      <vt:lpstr>Apertura de Proceso Especial Incentivo al retiro </vt:lpstr>
      <vt:lpstr>Plazos y forma de postulación</vt:lpstr>
      <vt:lpstr>Requisitos de Postulación</vt:lpstr>
      <vt:lpstr>Importante</vt:lpstr>
      <vt:lpstr>Recordatorio</vt:lpstr>
      <vt:lpstr>Para mayor información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Incentivo al Retiro 20.996</dc:title>
  <dc:creator>Raisa González</dc:creator>
  <cp:lastModifiedBy>Diego Abel Duran Toledo (diego.duran.t)</cp:lastModifiedBy>
  <cp:revision>7</cp:revision>
  <dcterms:created xsi:type="dcterms:W3CDTF">2022-01-10T18:47:28Z</dcterms:created>
  <dcterms:modified xsi:type="dcterms:W3CDTF">2023-01-03T19:28:14Z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2021-04-20T00:00:00Z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2022-01-10T00:00:00Z</vt:filetime>
  </property>
</Properties>
</file>