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31" r:id="rId2"/>
    <p:sldId id="332" r:id="rId3"/>
    <p:sldId id="333" r:id="rId4"/>
    <p:sldId id="334" r:id="rId5"/>
    <p:sldId id="335" r:id="rId6"/>
    <p:sldId id="336" r:id="rId7"/>
    <p:sldId id="337" r:id="rId8"/>
    <p:sldId id="341" r:id="rId9"/>
    <p:sldId id="339" r:id="rId10"/>
    <p:sldId id="340" r:id="rId11"/>
    <p:sldId id="314" r:id="rId12"/>
    <p:sldId id="342" r:id="rId13"/>
  </p:sldIdLst>
  <p:sldSz cx="12192000" cy="6858000"/>
  <p:notesSz cx="6858000" cy="9144000"/>
  <p:defaultTextStyle>
    <a:defPPr>
      <a:defRPr lang="es-C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anose="020B0502020104020203" pitchFamily="34" charset="77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anose="020B0502020104020203" pitchFamily="34" charset="77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anose="020B0502020104020203" pitchFamily="34" charset="77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anose="020B0502020104020203" pitchFamily="34" charset="77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anose="020B0502020104020203" pitchFamily="34" charset="77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ill Sans MT" panose="020B0502020104020203" pitchFamily="34" charset="77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ill Sans MT" panose="020B0502020104020203" pitchFamily="34" charset="77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ill Sans MT" panose="020B0502020104020203" pitchFamily="34" charset="77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ill Sans MT" panose="020B0502020104020203" pitchFamily="34" charset="77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nda Aliaga Fernandez (ananda.aliaga)" initials="AAF(" lastIdx="36" clrIdx="0">
    <p:extLst>
      <p:ext uri="{19B8F6BF-5375-455C-9EA6-DF929625EA0E}">
        <p15:presenceInfo xmlns:p15="http://schemas.microsoft.com/office/powerpoint/2012/main" userId="313e633ee86bc4f7" providerId="Windows Live"/>
      </p:ext>
    </p:extLst>
  </p:cmAuthor>
  <p:cmAuthor id="2" name="Diego Abel Duran Toledo (diego.duran.t)" initials="DADT(" lastIdx="3" clrIdx="1">
    <p:extLst>
      <p:ext uri="{19B8F6BF-5375-455C-9EA6-DF929625EA0E}">
        <p15:presenceInfo xmlns:p15="http://schemas.microsoft.com/office/powerpoint/2012/main" userId="Diego Abel Duran Toledo (diego.duran.t)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459"/>
    <p:restoredTop sz="95345"/>
  </p:normalViewPr>
  <p:slideViewPr>
    <p:cSldViewPr snapToGrid="0" snapToObjects="1" showGuides="1">
      <p:cViewPr varScale="1">
        <p:scale>
          <a:sx n="73" d="100"/>
          <a:sy n="73" d="100"/>
        </p:scale>
        <p:origin x="39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695181-4D0A-4F9F-B39E-208F67696BB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2FC0385A-5A39-47EE-8D41-43D258019495}">
      <dgm:prSet/>
      <dgm:spPr/>
      <dgm:t>
        <a:bodyPr/>
        <a:lstStyle/>
        <a:p>
          <a:r>
            <a:rPr lang="es-ES" dirty="0"/>
            <a:t>Condición de enfermos terminales o con trastornos neurocognitivos en fase terminal, debidamente certificados por médico tratante.</a:t>
          </a:r>
          <a:endParaRPr lang="es-CL" dirty="0"/>
        </a:p>
      </dgm:t>
    </dgm:pt>
    <dgm:pt modelId="{07D1B4C6-EA58-496A-BAE7-5A66BCE1D511}" type="parTrans" cxnId="{D5FFA6CB-5E41-4CF6-8E59-FE7B9E6007BB}">
      <dgm:prSet/>
      <dgm:spPr/>
      <dgm:t>
        <a:bodyPr/>
        <a:lstStyle/>
        <a:p>
          <a:endParaRPr lang="es-CL"/>
        </a:p>
      </dgm:t>
    </dgm:pt>
    <dgm:pt modelId="{A8D8B1B6-DEB8-47FB-B294-8E1CA3D23430}" type="sibTrans" cxnId="{D5FFA6CB-5E41-4CF6-8E59-FE7B9E6007BB}">
      <dgm:prSet/>
      <dgm:spPr/>
      <dgm:t>
        <a:bodyPr/>
        <a:lstStyle/>
        <a:p>
          <a:endParaRPr lang="es-CL"/>
        </a:p>
      </dgm:t>
    </dgm:pt>
    <dgm:pt modelId="{42B5C5F9-694C-45A4-AC53-5EB9A74244D4}">
      <dgm:prSet/>
      <dgm:spPr/>
      <dgm:t>
        <a:bodyPr/>
        <a:lstStyle/>
        <a:p>
          <a:r>
            <a:rPr lang="es-CL"/>
            <a:t>Ser funcionario en calidad de planta o contrata</a:t>
          </a:r>
        </a:p>
      </dgm:t>
    </dgm:pt>
    <dgm:pt modelId="{667C744D-47D1-4140-99C6-518E4C4E5902}" type="parTrans" cxnId="{F85AF944-2515-46F0-9E86-34D3908023C4}">
      <dgm:prSet/>
      <dgm:spPr/>
      <dgm:t>
        <a:bodyPr/>
        <a:lstStyle/>
        <a:p>
          <a:endParaRPr lang="es-CL"/>
        </a:p>
      </dgm:t>
    </dgm:pt>
    <dgm:pt modelId="{B7BE0565-42BE-4DBB-BAF7-7682EF5A576F}" type="sibTrans" cxnId="{F85AF944-2515-46F0-9E86-34D3908023C4}">
      <dgm:prSet/>
      <dgm:spPr/>
      <dgm:t>
        <a:bodyPr/>
        <a:lstStyle/>
        <a:p>
          <a:endParaRPr lang="es-CL"/>
        </a:p>
      </dgm:t>
    </dgm:pt>
    <dgm:pt modelId="{D0BD8647-CE7D-4518-925F-1C3FDD1CC569}">
      <dgm:prSet/>
      <dgm:spPr/>
      <dgm:t>
        <a:bodyPr/>
        <a:lstStyle/>
        <a:p>
          <a:r>
            <a:rPr lang="es-CL"/>
            <a:t>Que haya prestado servicios en la casa de estudios, por un periodo no inferior a los 10 años continuos o discontinuos.</a:t>
          </a:r>
        </a:p>
      </dgm:t>
    </dgm:pt>
    <dgm:pt modelId="{BBB6AAB8-7970-4DF2-8C29-EC73CC356BB7}" type="parTrans" cxnId="{6E1B5DE0-298C-45B3-9E89-CBA16F144294}">
      <dgm:prSet/>
      <dgm:spPr/>
      <dgm:t>
        <a:bodyPr/>
        <a:lstStyle/>
        <a:p>
          <a:endParaRPr lang="es-CL"/>
        </a:p>
      </dgm:t>
    </dgm:pt>
    <dgm:pt modelId="{CEC72FD6-F567-4532-88EC-A5AE1D6B02E8}" type="sibTrans" cxnId="{6E1B5DE0-298C-45B3-9E89-CBA16F144294}">
      <dgm:prSet/>
      <dgm:spPr/>
      <dgm:t>
        <a:bodyPr/>
        <a:lstStyle/>
        <a:p>
          <a:endParaRPr lang="es-CL"/>
        </a:p>
      </dgm:t>
    </dgm:pt>
    <dgm:pt modelId="{C4E9057E-B99C-40E8-B382-45B9B2E4D0EC}">
      <dgm:prSet/>
      <dgm:spPr/>
      <dgm:t>
        <a:bodyPr/>
        <a:lstStyle/>
        <a:p>
          <a:r>
            <a:rPr lang="es-ES" b="0" i="0"/>
            <a:t>60 o más años de edad en el caso de las mujeres o 65 o más años de edad en caso de los hombres</a:t>
          </a:r>
          <a:endParaRPr lang="es-CL" dirty="0"/>
        </a:p>
      </dgm:t>
    </dgm:pt>
    <dgm:pt modelId="{9D8508F9-8E5D-4418-BD64-20382F027B52}" type="parTrans" cxnId="{EFA0C043-5D41-466E-A90F-E7F055F02668}">
      <dgm:prSet/>
      <dgm:spPr/>
      <dgm:t>
        <a:bodyPr/>
        <a:lstStyle/>
        <a:p>
          <a:endParaRPr lang="es-CL"/>
        </a:p>
      </dgm:t>
    </dgm:pt>
    <dgm:pt modelId="{5188056E-A928-4D44-8A8B-2EF5C2AACAE1}" type="sibTrans" cxnId="{EFA0C043-5D41-466E-A90F-E7F055F02668}">
      <dgm:prSet/>
      <dgm:spPr/>
      <dgm:t>
        <a:bodyPr/>
        <a:lstStyle/>
        <a:p>
          <a:endParaRPr lang="es-CL"/>
        </a:p>
      </dgm:t>
    </dgm:pt>
    <dgm:pt modelId="{29A94E2B-8E5B-4DC7-A87C-714DB0CEFBBA}" type="pres">
      <dgm:prSet presAssocID="{80695181-4D0A-4F9F-B39E-208F67696BB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3BA64E86-94B7-4785-A4D7-A68E67599A62}" type="pres">
      <dgm:prSet presAssocID="{2FC0385A-5A39-47EE-8D41-43D25801949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7E3AC2B-E9C2-4313-B6B3-09538E0B42A9}" type="pres">
      <dgm:prSet presAssocID="{A8D8B1B6-DEB8-47FB-B294-8E1CA3D23430}" presName="spacer" presStyleCnt="0"/>
      <dgm:spPr/>
    </dgm:pt>
    <dgm:pt modelId="{64DCA4E7-4822-4249-A9C2-F93C4CAA03A6}" type="pres">
      <dgm:prSet presAssocID="{C4E9057E-B99C-40E8-B382-45B9B2E4D0EC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03E9290-4B4D-4054-8FC0-718F5E62098E}" type="pres">
      <dgm:prSet presAssocID="{5188056E-A928-4D44-8A8B-2EF5C2AACAE1}" presName="spacer" presStyleCnt="0"/>
      <dgm:spPr/>
    </dgm:pt>
    <dgm:pt modelId="{8BEB21C3-5A2D-4402-8A63-B18748EE83A6}" type="pres">
      <dgm:prSet presAssocID="{42B5C5F9-694C-45A4-AC53-5EB9A74244D4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A02D594-6256-4781-9D79-0F4918525C33}" type="pres">
      <dgm:prSet presAssocID="{B7BE0565-42BE-4DBB-BAF7-7682EF5A576F}" presName="spacer" presStyleCnt="0"/>
      <dgm:spPr/>
    </dgm:pt>
    <dgm:pt modelId="{DE1D75DA-2FAB-4D00-ACAF-453BAABBBD5B}" type="pres">
      <dgm:prSet presAssocID="{D0BD8647-CE7D-4518-925F-1C3FDD1CC569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F85AF944-2515-46F0-9E86-34D3908023C4}" srcId="{80695181-4D0A-4F9F-B39E-208F67696BB1}" destId="{42B5C5F9-694C-45A4-AC53-5EB9A74244D4}" srcOrd="2" destOrd="0" parTransId="{667C744D-47D1-4140-99C6-518E4C4E5902}" sibTransId="{B7BE0565-42BE-4DBB-BAF7-7682EF5A576F}"/>
    <dgm:cxn modelId="{D5FFA6CB-5E41-4CF6-8E59-FE7B9E6007BB}" srcId="{80695181-4D0A-4F9F-B39E-208F67696BB1}" destId="{2FC0385A-5A39-47EE-8D41-43D258019495}" srcOrd="0" destOrd="0" parTransId="{07D1B4C6-EA58-496A-BAE7-5A66BCE1D511}" sibTransId="{A8D8B1B6-DEB8-47FB-B294-8E1CA3D23430}"/>
    <dgm:cxn modelId="{09A26A89-A227-44E1-A2EB-8EE29A175CA6}" type="presOf" srcId="{42B5C5F9-694C-45A4-AC53-5EB9A74244D4}" destId="{8BEB21C3-5A2D-4402-8A63-B18748EE83A6}" srcOrd="0" destOrd="0" presId="urn:microsoft.com/office/officeart/2005/8/layout/vList2"/>
    <dgm:cxn modelId="{CB41D453-9F86-49F8-AD38-B8BAE0303934}" type="presOf" srcId="{D0BD8647-CE7D-4518-925F-1C3FDD1CC569}" destId="{DE1D75DA-2FAB-4D00-ACAF-453BAABBBD5B}" srcOrd="0" destOrd="0" presId="urn:microsoft.com/office/officeart/2005/8/layout/vList2"/>
    <dgm:cxn modelId="{DB62CE47-E769-44DB-9FF5-C7F8FCA3621A}" type="presOf" srcId="{C4E9057E-B99C-40E8-B382-45B9B2E4D0EC}" destId="{64DCA4E7-4822-4249-A9C2-F93C4CAA03A6}" srcOrd="0" destOrd="0" presId="urn:microsoft.com/office/officeart/2005/8/layout/vList2"/>
    <dgm:cxn modelId="{5BB3951F-5C2C-4EEF-991D-E404ED826E91}" type="presOf" srcId="{2FC0385A-5A39-47EE-8D41-43D258019495}" destId="{3BA64E86-94B7-4785-A4D7-A68E67599A62}" srcOrd="0" destOrd="0" presId="urn:microsoft.com/office/officeart/2005/8/layout/vList2"/>
    <dgm:cxn modelId="{89528354-5436-4C56-B41B-45C46633DCE6}" type="presOf" srcId="{80695181-4D0A-4F9F-B39E-208F67696BB1}" destId="{29A94E2B-8E5B-4DC7-A87C-714DB0CEFBBA}" srcOrd="0" destOrd="0" presId="urn:microsoft.com/office/officeart/2005/8/layout/vList2"/>
    <dgm:cxn modelId="{6E1B5DE0-298C-45B3-9E89-CBA16F144294}" srcId="{80695181-4D0A-4F9F-B39E-208F67696BB1}" destId="{D0BD8647-CE7D-4518-925F-1C3FDD1CC569}" srcOrd="3" destOrd="0" parTransId="{BBB6AAB8-7970-4DF2-8C29-EC73CC356BB7}" sibTransId="{CEC72FD6-F567-4532-88EC-A5AE1D6B02E8}"/>
    <dgm:cxn modelId="{EFA0C043-5D41-466E-A90F-E7F055F02668}" srcId="{80695181-4D0A-4F9F-B39E-208F67696BB1}" destId="{C4E9057E-B99C-40E8-B382-45B9B2E4D0EC}" srcOrd="1" destOrd="0" parTransId="{9D8508F9-8E5D-4418-BD64-20382F027B52}" sibTransId="{5188056E-A928-4D44-8A8B-2EF5C2AACAE1}"/>
    <dgm:cxn modelId="{39572E5E-8317-4351-B392-2C1F79923354}" type="presParOf" srcId="{29A94E2B-8E5B-4DC7-A87C-714DB0CEFBBA}" destId="{3BA64E86-94B7-4785-A4D7-A68E67599A62}" srcOrd="0" destOrd="0" presId="urn:microsoft.com/office/officeart/2005/8/layout/vList2"/>
    <dgm:cxn modelId="{45ACA50C-D239-44A8-8F6E-D6BDE4595DBF}" type="presParOf" srcId="{29A94E2B-8E5B-4DC7-A87C-714DB0CEFBBA}" destId="{57E3AC2B-E9C2-4313-B6B3-09538E0B42A9}" srcOrd="1" destOrd="0" presId="urn:microsoft.com/office/officeart/2005/8/layout/vList2"/>
    <dgm:cxn modelId="{50942DBA-97C4-42FB-908A-E331FD0BC408}" type="presParOf" srcId="{29A94E2B-8E5B-4DC7-A87C-714DB0CEFBBA}" destId="{64DCA4E7-4822-4249-A9C2-F93C4CAA03A6}" srcOrd="2" destOrd="0" presId="urn:microsoft.com/office/officeart/2005/8/layout/vList2"/>
    <dgm:cxn modelId="{E30A5B6B-E011-4570-8E63-C4DE966C3677}" type="presParOf" srcId="{29A94E2B-8E5B-4DC7-A87C-714DB0CEFBBA}" destId="{003E9290-4B4D-4054-8FC0-718F5E62098E}" srcOrd="3" destOrd="0" presId="urn:microsoft.com/office/officeart/2005/8/layout/vList2"/>
    <dgm:cxn modelId="{8DC5A640-BECD-47E5-A407-A4166CFEE975}" type="presParOf" srcId="{29A94E2B-8E5B-4DC7-A87C-714DB0CEFBBA}" destId="{8BEB21C3-5A2D-4402-8A63-B18748EE83A6}" srcOrd="4" destOrd="0" presId="urn:microsoft.com/office/officeart/2005/8/layout/vList2"/>
    <dgm:cxn modelId="{9ADFBA87-C7ED-4BA6-AED0-564D142C7FA9}" type="presParOf" srcId="{29A94E2B-8E5B-4DC7-A87C-714DB0CEFBBA}" destId="{1A02D594-6256-4781-9D79-0F4918525C33}" srcOrd="5" destOrd="0" presId="urn:microsoft.com/office/officeart/2005/8/layout/vList2"/>
    <dgm:cxn modelId="{07EA46E2-E346-4030-A104-1E90DA3F62C9}" type="presParOf" srcId="{29A94E2B-8E5B-4DC7-A87C-714DB0CEFBBA}" destId="{DE1D75DA-2FAB-4D00-ACAF-453BAABBBD5B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0695181-4D0A-4F9F-B39E-208F67696BB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2FC0385A-5A39-47EE-8D41-43D258019495}">
      <dgm:prSet custT="1"/>
      <dgm:spPr/>
      <dgm:t>
        <a:bodyPr/>
        <a:lstStyle/>
        <a:p>
          <a:r>
            <a:rPr lang="es-ES" sz="2400" dirty="0" smtClean="0"/>
            <a:t>Para personas que cumplan 65 años en caso de hombres y entre 60 a 65 años en caso de mujeres, entre el 1 de enero y 31 de diciembre de 2025 (proceso regular)</a:t>
          </a:r>
          <a:endParaRPr lang="es-CL" sz="2400" dirty="0"/>
        </a:p>
      </dgm:t>
    </dgm:pt>
    <dgm:pt modelId="{07D1B4C6-EA58-496A-BAE7-5A66BCE1D511}" type="parTrans" cxnId="{D5FFA6CB-5E41-4CF6-8E59-FE7B9E6007BB}">
      <dgm:prSet/>
      <dgm:spPr/>
      <dgm:t>
        <a:bodyPr/>
        <a:lstStyle/>
        <a:p>
          <a:endParaRPr lang="es-CL"/>
        </a:p>
      </dgm:t>
    </dgm:pt>
    <dgm:pt modelId="{A8D8B1B6-DEB8-47FB-B294-8E1CA3D23430}" type="sibTrans" cxnId="{D5FFA6CB-5E41-4CF6-8E59-FE7B9E6007BB}">
      <dgm:prSet/>
      <dgm:spPr/>
      <dgm:t>
        <a:bodyPr/>
        <a:lstStyle/>
        <a:p>
          <a:endParaRPr lang="es-CL"/>
        </a:p>
      </dgm:t>
    </dgm:pt>
    <dgm:pt modelId="{D0BD8647-CE7D-4518-925F-1C3FDD1CC569}">
      <dgm:prSet/>
      <dgm:spPr/>
      <dgm:t>
        <a:bodyPr/>
        <a:lstStyle/>
        <a:p>
          <a:r>
            <a:rPr lang="es-ES" dirty="0" smtClean="0"/>
            <a:t>El proceso de postulación será entre el 3 de noviembre de 2025 y el 10 de enero de 2026</a:t>
          </a:r>
          <a:r>
            <a:rPr lang="es-CL" dirty="0" smtClean="0"/>
            <a:t>.</a:t>
          </a:r>
          <a:endParaRPr lang="es-CL" dirty="0"/>
        </a:p>
      </dgm:t>
    </dgm:pt>
    <dgm:pt modelId="{BBB6AAB8-7970-4DF2-8C29-EC73CC356BB7}" type="parTrans" cxnId="{6E1B5DE0-298C-45B3-9E89-CBA16F144294}">
      <dgm:prSet/>
      <dgm:spPr/>
      <dgm:t>
        <a:bodyPr/>
        <a:lstStyle/>
        <a:p>
          <a:endParaRPr lang="es-CL"/>
        </a:p>
      </dgm:t>
    </dgm:pt>
    <dgm:pt modelId="{CEC72FD6-F567-4532-88EC-A5AE1D6B02E8}" type="sibTrans" cxnId="{6E1B5DE0-298C-45B3-9E89-CBA16F144294}">
      <dgm:prSet/>
      <dgm:spPr/>
      <dgm:t>
        <a:bodyPr/>
        <a:lstStyle/>
        <a:p>
          <a:endParaRPr lang="es-CL"/>
        </a:p>
      </dgm:t>
    </dgm:pt>
    <dgm:pt modelId="{C4E9057E-B99C-40E8-B382-45B9B2E4D0EC}">
      <dgm:prSet/>
      <dgm:spPr/>
      <dgm:t>
        <a:bodyPr/>
        <a:lstStyle/>
        <a:p>
          <a:r>
            <a:rPr lang="es-ES" dirty="0" smtClean="0"/>
            <a:t>Para casos con pensión invalidez o salud irrecuperable, deben acreditar esta condición hasta el 31 de diciembre de 2025</a:t>
          </a:r>
          <a:endParaRPr lang="es-CL" dirty="0"/>
        </a:p>
      </dgm:t>
    </dgm:pt>
    <dgm:pt modelId="{9D8508F9-8E5D-4418-BD64-20382F027B52}" type="parTrans" cxnId="{EFA0C043-5D41-466E-A90F-E7F055F02668}">
      <dgm:prSet/>
      <dgm:spPr/>
      <dgm:t>
        <a:bodyPr/>
        <a:lstStyle/>
        <a:p>
          <a:endParaRPr lang="es-CL"/>
        </a:p>
      </dgm:t>
    </dgm:pt>
    <dgm:pt modelId="{5188056E-A928-4D44-8A8B-2EF5C2AACAE1}" type="sibTrans" cxnId="{EFA0C043-5D41-466E-A90F-E7F055F02668}">
      <dgm:prSet/>
      <dgm:spPr/>
      <dgm:t>
        <a:bodyPr/>
        <a:lstStyle/>
        <a:p>
          <a:endParaRPr lang="es-CL"/>
        </a:p>
      </dgm:t>
    </dgm:pt>
    <dgm:pt modelId="{29A94E2B-8E5B-4DC7-A87C-714DB0CEFBBA}" type="pres">
      <dgm:prSet presAssocID="{80695181-4D0A-4F9F-B39E-208F67696BB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3BA64E86-94B7-4785-A4D7-A68E67599A62}" type="pres">
      <dgm:prSet presAssocID="{2FC0385A-5A39-47EE-8D41-43D258019495}" presName="parentText" presStyleLbl="node1" presStyleIdx="0" presStyleCnt="3" custLinFactNeighborX="-2199" custLinFactNeighborY="-10641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7E3AC2B-E9C2-4313-B6B3-09538E0B42A9}" type="pres">
      <dgm:prSet presAssocID="{A8D8B1B6-DEB8-47FB-B294-8E1CA3D23430}" presName="spacer" presStyleCnt="0"/>
      <dgm:spPr/>
    </dgm:pt>
    <dgm:pt modelId="{64DCA4E7-4822-4249-A9C2-F93C4CAA03A6}" type="pres">
      <dgm:prSet presAssocID="{C4E9057E-B99C-40E8-B382-45B9B2E4D0E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03E9290-4B4D-4054-8FC0-718F5E62098E}" type="pres">
      <dgm:prSet presAssocID="{5188056E-A928-4D44-8A8B-2EF5C2AACAE1}" presName="spacer" presStyleCnt="0"/>
      <dgm:spPr/>
    </dgm:pt>
    <dgm:pt modelId="{DE1D75DA-2FAB-4D00-ACAF-453BAABBBD5B}" type="pres">
      <dgm:prSet presAssocID="{D0BD8647-CE7D-4518-925F-1C3FDD1CC56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5FFA6CB-5E41-4CF6-8E59-FE7B9E6007BB}" srcId="{80695181-4D0A-4F9F-B39E-208F67696BB1}" destId="{2FC0385A-5A39-47EE-8D41-43D258019495}" srcOrd="0" destOrd="0" parTransId="{07D1B4C6-EA58-496A-BAE7-5A66BCE1D511}" sibTransId="{A8D8B1B6-DEB8-47FB-B294-8E1CA3D23430}"/>
    <dgm:cxn modelId="{CB41D453-9F86-49F8-AD38-B8BAE0303934}" type="presOf" srcId="{D0BD8647-CE7D-4518-925F-1C3FDD1CC569}" destId="{DE1D75DA-2FAB-4D00-ACAF-453BAABBBD5B}" srcOrd="0" destOrd="0" presId="urn:microsoft.com/office/officeart/2005/8/layout/vList2"/>
    <dgm:cxn modelId="{DB62CE47-E769-44DB-9FF5-C7F8FCA3621A}" type="presOf" srcId="{C4E9057E-B99C-40E8-B382-45B9B2E4D0EC}" destId="{64DCA4E7-4822-4249-A9C2-F93C4CAA03A6}" srcOrd="0" destOrd="0" presId="urn:microsoft.com/office/officeart/2005/8/layout/vList2"/>
    <dgm:cxn modelId="{5BB3951F-5C2C-4EEF-991D-E404ED826E91}" type="presOf" srcId="{2FC0385A-5A39-47EE-8D41-43D258019495}" destId="{3BA64E86-94B7-4785-A4D7-A68E67599A62}" srcOrd="0" destOrd="0" presId="urn:microsoft.com/office/officeart/2005/8/layout/vList2"/>
    <dgm:cxn modelId="{89528354-5436-4C56-B41B-45C46633DCE6}" type="presOf" srcId="{80695181-4D0A-4F9F-B39E-208F67696BB1}" destId="{29A94E2B-8E5B-4DC7-A87C-714DB0CEFBBA}" srcOrd="0" destOrd="0" presId="urn:microsoft.com/office/officeart/2005/8/layout/vList2"/>
    <dgm:cxn modelId="{6E1B5DE0-298C-45B3-9E89-CBA16F144294}" srcId="{80695181-4D0A-4F9F-B39E-208F67696BB1}" destId="{D0BD8647-CE7D-4518-925F-1C3FDD1CC569}" srcOrd="2" destOrd="0" parTransId="{BBB6AAB8-7970-4DF2-8C29-EC73CC356BB7}" sibTransId="{CEC72FD6-F567-4532-88EC-A5AE1D6B02E8}"/>
    <dgm:cxn modelId="{EFA0C043-5D41-466E-A90F-E7F055F02668}" srcId="{80695181-4D0A-4F9F-B39E-208F67696BB1}" destId="{C4E9057E-B99C-40E8-B382-45B9B2E4D0EC}" srcOrd="1" destOrd="0" parTransId="{9D8508F9-8E5D-4418-BD64-20382F027B52}" sibTransId="{5188056E-A928-4D44-8A8B-2EF5C2AACAE1}"/>
    <dgm:cxn modelId="{39572E5E-8317-4351-B392-2C1F79923354}" type="presParOf" srcId="{29A94E2B-8E5B-4DC7-A87C-714DB0CEFBBA}" destId="{3BA64E86-94B7-4785-A4D7-A68E67599A62}" srcOrd="0" destOrd="0" presId="urn:microsoft.com/office/officeart/2005/8/layout/vList2"/>
    <dgm:cxn modelId="{45ACA50C-D239-44A8-8F6E-D6BDE4595DBF}" type="presParOf" srcId="{29A94E2B-8E5B-4DC7-A87C-714DB0CEFBBA}" destId="{57E3AC2B-E9C2-4313-B6B3-09538E0B42A9}" srcOrd="1" destOrd="0" presId="urn:microsoft.com/office/officeart/2005/8/layout/vList2"/>
    <dgm:cxn modelId="{50942DBA-97C4-42FB-908A-E331FD0BC408}" type="presParOf" srcId="{29A94E2B-8E5B-4DC7-A87C-714DB0CEFBBA}" destId="{64DCA4E7-4822-4249-A9C2-F93C4CAA03A6}" srcOrd="2" destOrd="0" presId="urn:microsoft.com/office/officeart/2005/8/layout/vList2"/>
    <dgm:cxn modelId="{E30A5B6B-E011-4570-8E63-C4DE966C3677}" type="presParOf" srcId="{29A94E2B-8E5B-4DC7-A87C-714DB0CEFBBA}" destId="{003E9290-4B4D-4054-8FC0-718F5E62098E}" srcOrd="3" destOrd="0" presId="urn:microsoft.com/office/officeart/2005/8/layout/vList2"/>
    <dgm:cxn modelId="{07EA46E2-E346-4030-A104-1E90DA3F62C9}" type="presParOf" srcId="{29A94E2B-8E5B-4DC7-A87C-714DB0CEFBBA}" destId="{DE1D75DA-2FAB-4D00-ACAF-453BAABBBD5B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A64E86-94B7-4785-A4D7-A68E67599A62}">
      <dsp:nvSpPr>
        <dsp:cNvPr id="0" name=""/>
        <dsp:cNvSpPr/>
      </dsp:nvSpPr>
      <dsp:spPr>
        <a:xfrm>
          <a:off x="0" y="403219"/>
          <a:ext cx="8382000" cy="8494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/>
            <a:t>Condición de enfermos terminales o con trastornos neurocognitivos en fase terminal, debidamente certificados por médico tratante.</a:t>
          </a:r>
          <a:endParaRPr lang="es-CL" sz="2200" kern="1200" dirty="0"/>
        </a:p>
      </dsp:txBody>
      <dsp:txXfrm>
        <a:off x="41465" y="444684"/>
        <a:ext cx="8299070" cy="766490"/>
      </dsp:txXfrm>
    </dsp:sp>
    <dsp:sp modelId="{64DCA4E7-4822-4249-A9C2-F93C4CAA03A6}">
      <dsp:nvSpPr>
        <dsp:cNvPr id="0" name=""/>
        <dsp:cNvSpPr/>
      </dsp:nvSpPr>
      <dsp:spPr>
        <a:xfrm>
          <a:off x="0" y="1315999"/>
          <a:ext cx="8382000" cy="8494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b="0" i="0" kern="1200"/>
            <a:t>60 o más años de edad en el caso de las mujeres o 65 o más años de edad en caso de los hombres</a:t>
          </a:r>
          <a:endParaRPr lang="es-CL" sz="2200" kern="1200" dirty="0"/>
        </a:p>
      </dsp:txBody>
      <dsp:txXfrm>
        <a:off x="41465" y="1357464"/>
        <a:ext cx="8299070" cy="766490"/>
      </dsp:txXfrm>
    </dsp:sp>
    <dsp:sp modelId="{8BEB21C3-5A2D-4402-8A63-B18748EE83A6}">
      <dsp:nvSpPr>
        <dsp:cNvPr id="0" name=""/>
        <dsp:cNvSpPr/>
      </dsp:nvSpPr>
      <dsp:spPr>
        <a:xfrm>
          <a:off x="0" y="2228780"/>
          <a:ext cx="8382000" cy="8494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200" kern="1200"/>
            <a:t>Ser funcionario en calidad de planta o contrata</a:t>
          </a:r>
        </a:p>
      </dsp:txBody>
      <dsp:txXfrm>
        <a:off x="41465" y="2270245"/>
        <a:ext cx="8299070" cy="766490"/>
      </dsp:txXfrm>
    </dsp:sp>
    <dsp:sp modelId="{DE1D75DA-2FAB-4D00-ACAF-453BAABBBD5B}">
      <dsp:nvSpPr>
        <dsp:cNvPr id="0" name=""/>
        <dsp:cNvSpPr/>
      </dsp:nvSpPr>
      <dsp:spPr>
        <a:xfrm>
          <a:off x="0" y="3141560"/>
          <a:ext cx="8382000" cy="8494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200" kern="1200"/>
            <a:t>Que haya prestado servicios en la casa de estudios, por un periodo no inferior a los 10 años continuos o discontinuos.</a:t>
          </a:r>
        </a:p>
      </dsp:txBody>
      <dsp:txXfrm>
        <a:off x="41465" y="3183025"/>
        <a:ext cx="8299070" cy="7664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A64E86-94B7-4785-A4D7-A68E67599A62}">
      <dsp:nvSpPr>
        <dsp:cNvPr id="0" name=""/>
        <dsp:cNvSpPr/>
      </dsp:nvSpPr>
      <dsp:spPr>
        <a:xfrm>
          <a:off x="0" y="191419"/>
          <a:ext cx="9406049" cy="12776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Para personas que cumplan 65 años en caso de hombres y entre 60 a 65 años en caso de mujeres, entre el 1 de enero y 31 de diciembre de 2025 (proceso regular)</a:t>
          </a:r>
          <a:endParaRPr lang="es-CL" sz="2400" kern="1200" dirty="0"/>
        </a:p>
      </dsp:txBody>
      <dsp:txXfrm>
        <a:off x="62369" y="253788"/>
        <a:ext cx="9281311" cy="1152901"/>
      </dsp:txXfrm>
    </dsp:sp>
    <dsp:sp modelId="{64DCA4E7-4822-4249-A9C2-F93C4CAA03A6}">
      <dsp:nvSpPr>
        <dsp:cNvPr id="0" name=""/>
        <dsp:cNvSpPr/>
      </dsp:nvSpPr>
      <dsp:spPr>
        <a:xfrm>
          <a:off x="0" y="1558280"/>
          <a:ext cx="9406049" cy="12776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/>
            <a:t>Para casos con pensión invalidez o salud irrecuperable, deben acreditar esta condición hasta el 31 de diciembre de 2025</a:t>
          </a:r>
          <a:endParaRPr lang="es-CL" sz="2800" kern="1200" dirty="0"/>
        </a:p>
      </dsp:txBody>
      <dsp:txXfrm>
        <a:off x="62369" y="1620649"/>
        <a:ext cx="9281311" cy="1152901"/>
      </dsp:txXfrm>
    </dsp:sp>
    <dsp:sp modelId="{DE1D75DA-2FAB-4D00-ACAF-453BAABBBD5B}">
      <dsp:nvSpPr>
        <dsp:cNvPr id="0" name=""/>
        <dsp:cNvSpPr/>
      </dsp:nvSpPr>
      <dsp:spPr>
        <a:xfrm>
          <a:off x="0" y="2916560"/>
          <a:ext cx="9406049" cy="12776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/>
            <a:t>El proceso de postulación será entre el 3 de noviembre de 2025 y el 10 de enero de 2026</a:t>
          </a:r>
          <a:r>
            <a:rPr lang="es-CL" sz="2800" kern="1200" dirty="0" smtClean="0"/>
            <a:t>.</a:t>
          </a:r>
          <a:endParaRPr lang="es-CL" sz="2800" kern="1200" dirty="0"/>
        </a:p>
      </dsp:txBody>
      <dsp:txXfrm>
        <a:off x="62369" y="2978929"/>
        <a:ext cx="9281311" cy="11529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6" descr="Imagen que contiene flor&#10;&#10;Descripción generada automáticamente">
            <a:extLst>
              <a:ext uri="{FF2B5EF4-FFF2-40B4-BE49-F238E27FC236}">
                <a16:creationId xmlns:a16="http://schemas.microsoft.com/office/drawing/2014/main" id="{16C421AF-0B63-5A4B-9B62-3FE21176AF1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8" y="66675"/>
            <a:ext cx="4248150" cy="188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2362201"/>
            <a:ext cx="9144000" cy="1655761"/>
          </a:xfrm>
          <a:solidFill>
            <a:schemeClr val="bg1">
              <a:alpha val="75294"/>
            </a:schemeClr>
          </a:solidFill>
          <a:ln>
            <a:noFill/>
          </a:ln>
        </p:spPr>
        <p:txBody>
          <a:bodyPr anchor="b"/>
          <a:lstStyle>
            <a:lvl1pPr algn="ctr">
              <a:defRPr sz="5400">
                <a:solidFill>
                  <a:srgbClr val="004B93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L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115733" y="4110038"/>
            <a:ext cx="7552266" cy="953029"/>
          </a:xfrm>
          <a:solidFill>
            <a:schemeClr val="bg1">
              <a:alpha val="75294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r">
              <a:buNone/>
              <a:defRPr sz="2800" i="1">
                <a:solidFill>
                  <a:srgbClr val="004B9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 dirty="0"/>
          </a:p>
        </p:txBody>
      </p:sp>
      <p:sp>
        <p:nvSpPr>
          <p:cNvPr id="5" name="Marcador de fecha 3">
            <a:extLst>
              <a:ext uri="{FF2B5EF4-FFF2-40B4-BE49-F238E27FC236}">
                <a16:creationId xmlns:a16="http://schemas.microsoft.com/office/drawing/2014/main" id="{45F2ECB1-42D3-0445-BC19-145FFF9B8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CE2D9-0FF9-2F4C-8471-DC1D047D8942}" type="datetimeFigureOut">
              <a:rPr lang="es-CL"/>
              <a:pPr>
                <a:defRPr/>
              </a:pPr>
              <a:t>02-05-2024</a:t>
            </a:fld>
            <a:endParaRPr lang="es-CL" dirty="0"/>
          </a:p>
        </p:txBody>
      </p:sp>
      <p:sp>
        <p:nvSpPr>
          <p:cNvPr id="6" name="Marcador de pie de página 4">
            <a:extLst>
              <a:ext uri="{FF2B5EF4-FFF2-40B4-BE49-F238E27FC236}">
                <a16:creationId xmlns:a16="http://schemas.microsoft.com/office/drawing/2014/main" id="{3DE4292B-43FD-8548-9A7E-5E1A0FCE2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 dirty="0"/>
          </a:p>
        </p:txBody>
      </p:sp>
      <p:sp>
        <p:nvSpPr>
          <p:cNvPr id="7" name="Marcador de número de diapositiva 5">
            <a:extLst>
              <a:ext uri="{FF2B5EF4-FFF2-40B4-BE49-F238E27FC236}">
                <a16:creationId xmlns:a16="http://schemas.microsoft.com/office/drawing/2014/main" id="{AE6B16E0-E021-1249-A073-9A6E56112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F495C-9C99-D940-893B-FB2216C1FD5D}" type="slidenum">
              <a:rPr lang="es-CL"/>
              <a:pPr>
                <a:defRPr/>
              </a:pPr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060121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4B93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8987757-5D9D-D64E-A301-186E30102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A4BE3-C904-614E-AEA1-03916BA8860F}" type="datetimeFigureOut">
              <a:rPr lang="es-CL"/>
              <a:pPr>
                <a:defRPr/>
              </a:pPr>
              <a:t>02-05-2024</a:t>
            </a:fld>
            <a:endParaRPr lang="es-C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327827E-7ECF-8444-9629-44FC29FFA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9A860F0-73A0-8C44-9449-8417DD08F5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0ABE9-046F-9B4F-A1C8-012E9ED7E0AB}" type="slidenum">
              <a:rPr lang="es-CL"/>
              <a:pPr>
                <a:defRPr/>
              </a:pPr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01945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 b="1">
                <a:solidFill>
                  <a:srgbClr val="004B93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BBAF224-2533-B542-AED9-CBE56955C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0F33C-B6A2-0842-B107-88A69EAB18D3}" type="datetimeFigureOut">
              <a:rPr lang="es-CL"/>
              <a:pPr>
                <a:defRPr/>
              </a:pPr>
              <a:t>02-05-2024</a:t>
            </a:fld>
            <a:endParaRPr lang="es-C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1F8B6B3-47A5-F74A-A143-F328006C3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42D1985-3CA3-A143-B2C4-E182D1883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E9444-34D2-4045-A0F1-A532C23CD8E2}" type="slidenum">
              <a:rPr lang="es-CL"/>
              <a:pPr>
                <a:defRPr/>
              </a:pPr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371774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4B93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9EBD9A6-AC90-0248-909D-EF0A666196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C6E4C-5353-A544-BF5E-3CAEACC35EB4}" type="datetimeFigureOut">
              <a:rPr lang="es-CL"/>
              <a:pPr>
                <a:defRPr/>
              </a:pPr>
              <a:t>02-05-2024</a:t>
            </a:fld>
            <a:endParaRPr lang="es-C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6F243F4-0FF3-4E48-88C7-2BA37EA3D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7A253FE-62C6-2549-A996-699244580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F718D-B2BE-4247-929C-92774713A943}" type="slidenum">
              <a:rPr lang="es-CL"/>
              <a:pPr>
                <a:defRPr/>
              </a:pPr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01001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5264150" cy="2852737"/>
          </a:xfrm>
        </p:spPr>
        <p:txBody>
          <a:bodyPr anchor="b"/>
          <a:lstStyle>
            <a:lvl1pPr>
              <a:defRPr sz="54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526415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1C37EB4-FABA-A541-BD34-7E4AA4AC5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11D9F-D59C-6F4C-8927-43ADA3BD6B7C}" type="datetimeFigureOut">
              <a:rPr lang="es-CL"/>
              <a:pPr>
                <a:defRPr/>
              </a:pPr>
              <a:t>02-05-2024</a:t>
            </a:fld>
            <a:endParaRPr lang="es-C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E20DB70-568F-A04B-8409-87F4CDED2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FBBD441-8ED7-6A45-A9BC-3A1966473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25D0B-B0C2-D341-A781-82A0C89BE7DA}" type="slidenum">
              <a:rPr lang="es-CL"/>
              <a:pPr>
                <a:defRPr/>
              </a:pPr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560271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4B93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3">
            <a:extLst>
              <a:ext uri="{FF2B5EF4-FFF2-40B4-BE49-F238E27FC236}">
                <a16:creationId xmlns:a16="http://schemas.microsoft.com/office/drawing/2014/main" id="{F330CE21-4A3A-8943-8A22-EB077AADE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1DD4D-594A-CA48-B062-81F0950960D0}" type="datetimeFigureOut">
              <a:rPr lang="es-CL"/>
              <a:pPr>
                <a:defRPr/>
              </a:pPr>
              <a:t>02-05-2024</a:t>
            </a:fld>
            <a:endParaRPr lang="es-CL" dirty="0"/>
          </a:p>
        </p:txBody>
      </p:sp>
      <p:sp>
        <p:nvSpPr>
          <p:cNvPr id="6" name="Marcador de pie de página 4">
            <a:extLst>
              <a:ext uri="{FF2B5EF4-FFF2-40B4-BE49-F238E27FC236}">
                <a16:creationId xmlns:a16="http://schemas.microsoft.com/office/drawing/2014/main" id="{35911147-67E2-6A4F-9C56-ACCCD52848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 dirty="0"/>
          </a:p>
        </p:txBody>
      </p:sp>
      <p:sp>
        <p:nvSpPr>
          <p:cNvPr id="7" name="Marcador de número de diapositiva 5">
            <a:extLst>
              <a:ext uri="{FF2B5EF4-FFF2-40B4-BE49-F238E27FC236}">
                <a16:creationId xmlns:a16="http://schemas.microsoft.com/office/drawing/2014/main" id="{8C392FA8-666F-5749-AADD-8BCFA7206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C0054-88B5-EB46-802C-6653B58E69B4}" type="slidenum">
              <a:rPr lang="es-CL"/>
              <a:pPr>
                <a:defRPr/>
              </a:pPr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341747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 b="1">
                <a:solidFill>
                  <a:srgbClr val="004B93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3">
            <a:extLst>
              <a:ext uri="{FF2B5EF4-FFF2-40B4-BE49-F238E27FC236}">
                <a16:creationId xmlns:a16="http://schemas.microsoft.com/office/drawing/2014/main" id="{1DFAEDAC-9693-6F43-8433-CF6424201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FE239-576C-CA42-9DAB-3DEB45D486F7}" type="datetimeFigureOut">
              <a:rPr lang="es-CL"/>
              <a:pPr>
                <a:defRPr/>
              </a:pPr>
              <a:t>02-05-2024</a:t>
            </a:fld>
            <a:endParaRPr lang="es-CL" dirty="0"/>
          </a:p>
        </p:txBody>
      </p:sp>
      <p:sp>
        <p:nvSpPr>
          <p:cNvPr id="8" name="Marcador de pie de página 4">
            <a:extLst>
              <a:ext uri="{FF2B5EF4-FFF2-40B4-BE49-F238E27FC236}">
                <a16:creationId xmlns:a16="http://schemas.microsoft.com/office/drawing/2014/main" id="{17D2B13D-2B2B-7B40-973F-0F3DA66E3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 dirty="0"/>
          </a:p>
        </p:txBody>
      </p:sp>
      <p:sp>
        <p:nvSpPr>
          <p:cNvPr id="9" name="Marcador de número de diapositiva 5">
            <a:extLst>
              <a:ext uri="{FF2B5EF4-FFF2-40B4-BE49-F238E27FC236}">
                <a16:creationId xmlns:a16="http://schemas.microsoft.com/office/drawing/2014/main" id="{09BD782C-8263-6B4B-BF66-71723EB9B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C0F99-0893-4B42-82A8-5A7DAE937D0A}" type="slidenum">
              <a:rPr lang="es-CL"/>
              <a:pPr>
                <a:defRPr/>
              </a:pPr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604262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4B93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3">
            <a:extLst>
              <a:ext uri="{FF2B5EF4-FFF2-40B4-BE49-F238E27FC236}">
                <a16:creationId xmlns:a16="http://schemas.microsoft.com/office/drawing/2014/main" id="{1DC25E13-706E-404A-8342-6C1879F51F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CC421-238E-AC43-9BD9-2F91BB1DD90A}" type="datetimeFigureOut">
              <a:rPr lang="es-CL"/>
              <a:pPr>
                <a:defRPr/>
              </a:pPr>
              <a:t>02-05-2024</a:t>
            </a:fld>
            <a:endParaRPr lang="es-CL" dirty="0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E88A7EAE-9AD0-8D45-892A-6944B71BC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 dirty="0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C01E45D8-5A6E-734C-A4A9-F242C1DAB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DC431-A992-5540-93BC-B610C70AAC5A}" type="slidenum">
              <a:rPr lang="es-CL"/>
              <a:pPr>
                <a:defRPr/>
              </a:pPr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426751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>
            <a:extLst>
              <a:ext uri="{FF2B5EF4-FFF2-40B4-BE49-F238E27FC236}">
                <a16:creationId xmlns:a16="http://schemas.microsoft.com/office/drawing/2014/main" id="{3EFA3975-1BCC-DD40-A3F4-DDFA422BA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7D4870-29FD-164F-A159-A7EB8D22CD4F}" type="datetimeFigureOut">
              <a:rPr lang="es-CL"/>
              <a:pPr>
                <a:defRPr/>
              </a:pPr>
              <a:t>02-05-2024</a:t>
            </a:fld>
            <a:endParaRPr lang="es-CL" dirty="0"/>
          </a:p>
        </p:txBody>
      </p:sp>
      <p:sp>
        <p:nvSpPr>
          <p:cNvPr id="3" name="Marcador de pie de página 4">
            <a:extLst>
              <a:ext uri="{FF2B5EF4-FFF2-40B4-BE49-F238E27FC236}">
                <a16:creationId xmlns:a16="http://schemas.microsoft.com/office/drawing/2014/main" id="{CED3D2BE-8761-EB41-A354-F237C920C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ABDA9582-BF23-9249-8551-B6C9CE2B7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484AF-91AC-3646-8D24-52AB03743476}" type="slidenum">
              <a:rPr lang="es-CL"/>
              <a:pPr>
                <a:defRPr/>
              </a:pPr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228532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2800" b="1">
                <a:solidFill>
                  <a:srgbClr val="004B93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3">
            <a:extLst>
              <a:ext uri="{FF2B5EF4-FFF2-40B4-BE49-F238E27FC236}">
                <a16:creationId xmlns:a16="http://schemas.microsoft.com/office/drawing/2014/main" id="{98244118-9EF5-BB43-992D-A7D067E73E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4669E-EFE5-4447-BA54-A758B746BF0B}" type="datetimeFigureOut">
              <a:rPr lang="es-CL"/>
              <a:pPr>
                <a:defRPr/>
              </a:pPr>
              <a:t>02-05-2024</a:t>
            </a:fld>
            <a:endParaRPr lang="es-CL" dirty="0"/>
          </a:p>
        </p:txBody>
      </p:sp>
      <p:sp>
        <p:nvSpPr>
          <p:cNvPr id="6" name="Marcador de pie de página 4">
            <a:extLst>
              <a:ext uri="{FF2B5EF4-FFF2-40B4-BE49-F238E27FC236}">
                <a16:creationId xmlns:a16="http://schemas.microsoft.com/office/drawing/2014/main" id="{F33E7555-FFA3-C146-BCF6-9039863BC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 dirty="0"/>
          </a:p>
        </p:txBody>
      </p:sp>
      <p:sp>
        <p:nvSpPr>
          <p:cNvPr id="7" name="Marcador de número de diapositiva 5">
            <a:extLst>
              <a:ext uri="{FF2B5EF4-FFF2-40B4-BE49-F238E27FC236}">
                <a16:creationId xmlns:a16="http://schemas.microsoft.com/office/drawing/2014/main" id="{FA37C796-84CF-B44F-B452-867D5B70D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62AAD-6AB7-4D4B-BCF6-CE3C02F0C992}" type="slidenum">
              <a:rPr lang="es-CL"/>
              <a:pPr>
                <a:defRPr/>
              </a:pPr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055460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rgbClr val="004B93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dirty="0"/>
              <a:t>Haga clic en el icono para agregar una imagen</a:t>
            </a:r>
            <a:endParaRPr lang="es-CL" noProof="0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3">
            <a:extLst>
              <a:ext uri="{FF2B5EF4-FFF2-40B4-BE49-F238E27FC236}">
                <a16:creationId xmlns:a16="http://schemas.microsoft.com/office/drawing/2014/main" id="{1DBBF332-1D50-AF42-9BC4-F62BCB66F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99505-6062-544D-B9E1-461917F75723}" type="datetimeFigureOut">
              <a:rPr lang="es-CL"/>
              <a:pPr>
                <a:defRPr/>
              </a:pPr>
              <a:t>02-05-2024</a:t>
            </a:fld>
            <a:endParaRPr lang="es-CL" dirty="0"/>
          </a:p>
        </p:txBody>
      </p:sp>
      <p:sp>
        <p:nvSpPr>
          <p:cNvPr id="6" name="Marcador de pie de página 4">
            <a:extLst>
              <a:ext uri="{FF2B5EF4-FFF2-40B4-BE49-F238E27FC236}">
                <a16:creationId xmlns:a16="http://schemas.microsoft.com/office/drawing/2014/main" id="{53099C49-B88F-8249-A9F0-25775A00A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 dirty="0"/>
          </a:p>
        </p:txBody>
      </p:sp>
      <p:sp>
        <p:nvSpPr>
          <p:cNvPr id="7" name="Marcador de número de diapositiva 5">
            <a:extLst>
              <a:ext uri="{FF2B5EF4-FFF2-40B4-BE49-F238E27FC236}">
                <a16:creationId xmlns:a16="http://schemas.microsoft.com/office/drawing/2014/main" id="{52ADDA78-D3C4-2F48-9B33-8C40355FA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4C9C2-1A67-BF40-BC0A-0C5439A391E1}" type="slidenum">
              <a:rPr lang="es-CL"/>
              <a:pPr>
                <a:defRPr/>
              </a:pPr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09097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Marcador de título 1">
            <a:extLst>
              <a:ext uri="{FF2B5EF4-FFF2-40B4-BE49-F238E27FC236}">
                <a16:creationId xmlns:a16="http://schemas.microsoft.com/office/drawing/2014/main" id="{34FEE380-0DE8-3F46-9C6C-659B1479557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Haga clic para modificar el estilo de título del patrón</a:t>
            </a:r>
            <a:endParaRPr lang="es-CL" altLang="es-CL"/>
          </a:p>
        </p:txBody>
      </p:sp>
      <p:sp>
        <p:nvSpPr>
          <p:cNvPr id="1027" name="Marcador de texto 2">
            <a:extLst>
              <a:ext uri="{FF2B5EF4-FFF2-40B4-BE49-F238E27FC236}">
                <a16:creationId xmlns:a16="http://schemas.microsoft.com/office/drawing/2014/main" id="{247165A1-CBD5-074A-B603-115FFDEDDF5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Haga clic para modificar los estilos de texto del patrón</a:t>
            </a:r>
          </a:p>
          <a:p>
            <a:pPr lvl="1"/>
            <a:r>
              <a:rPr lang="es-ES" altLang="es-CL"/>
              <a:t>Segundo nivel</a:t>
            </a:r>
          </a:p>
          <a:p>
            <a:pPr lvl="2"/>
            <a:r>
              <a:rPr lang="es-ES" altLang="es-CL"/>
              <a:t>Tercer nivel</a:t>
            </a:r>
          </a:p>
          <a:p>
            <a:pPr lvl="3"/>
            <a:r>
              <a:rPr lang="es-ES" altLang="es-CL"/>
              <a:t>Cuarto nivel</a:t>
            </a:r>
          </a:p>
          <a:p>
            <a:pPr lvl="4"/>
            <a:r>
              <a:rPr lang="es-ES" altLang="es-CL"/>
              <a:t>Quinto nivel</a:t>
            </a:r>
            <a:endParaRPr lang="es-CL" alt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011B80C-9325-5F4B-AB26-CA2B57D6B6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E9057E8-66BA-5748-9B90-EB4A3B0B26C4}" type="datetimeFigureOut">
              <a:rPr lang="es-CL"/>
              <a:pPr>
                <a:defRPr/>
              </a:pPr>
              <a:t>02-05-2024</a:t>
            </a:fld>
            <a:endParaRPr lang="es-C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3756906-7468-8242-9390-CCE188BD20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C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E9B2950-CCB4-5849-BA6D-DFF4B0EB18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CF094A9-586F-A345-BE5B-F0EA4C0C8338}" type="slidenum">
              <a:rPr lang="es-CL"/>
              <a:pPr>
                <a:defRPr/>
              </a:pPr>
              <a:t>‹Nº›</a:t>
            </a:fld>
            <a:endParaRPr lang="es-C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5" r:id="rId2"/>
    <p:sldLayoutId id="214748368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 kern="1200">
          <a:solidFill>
            <a:srgbClr val="004B93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rgbClr val="004B93"/>
          </a:solidFill>
          <a:latin typeface="Gill Sans MT" panose="020B0502020104020203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rgbClr val="004B93"/>
          </a:solidFill>
          <a:latin typeface="Gill Sans MT" panose="020B0502020104020203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rgbClr val="004B93"/>
          </a:solidFill>
          <a:latin typeface="Gill Sans MT" panose="020B0502020104020203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rgbClr val="004B93"/>
          </a:solidFill>
          <a:latin typeface="Gill Sans MT" panose="020B0502020104020203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rgbClr val="004B93"/>
          </a:solidFill>
          <a:latin typeface="Gill Sans MT" panose="020B0502020104020203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rgbClr val="004B93"/>
          </a:solidFill>
          <a:latin typeface="Gill Sans MT" panose="020B0502020104020203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rgbClr val="004B93"/>
          </a:solidFill>
          <a:latin typeface="Gill Sans MT" panose="020B0502020104020203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rgbClr val="004B93"/>
          </a:solidFill>
          <a:latin typeface="Gill Sans MT" panose="020B0502020104020203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uchile.cl/Personas.DGDP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hyperlink" Target="mailto:incentivoalretiro@uchile.cl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ítulo 1">
            <a:extLst>
              <a:ext uri="{FF2B5EF4-FFF2-40B4-BE49-F238E27FC236}">
                <a16:creationId xmlns:a16="http://schemas.microsoft.com/office/drawing/2014/main" id="{C7691777-A7A0-C34F-8BA7-1574D37E8F0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598025" y="1805651"/>
            <a:ext cx="6024844" cy="2361400"/>
          </a:xfrm>
          <a:solidFill>
            <a:schemeClr val="bg1">
              <a:alpha val="75293"/>
            </a:schemeClr>
          </a:solidFill>
        </p:spPr>
        <p:txBody>
          <a:bodyPr/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lang="es-CL" sz="2000" dirty="0">
                <a:solidFill>
                  <a:schemeClr val="tx2"/>
                </a:solidFill>
                <a:latin typeface="Arial"/>
                <a:cs typeface="Arial"/>
              </a:rPr>
              <a:t>PROCESO</a:t>
            </a:r>
            <a:r>
              <a:rPr lang="es-CL" sz="2000" spc="-25" dirty="0">
                <a:solidFill>
                  <a:schemeClr val="tx2"/>
                </a:solidFill>
                <a:latin typeface="Arial"/>
                <a:cs typeface="Arial"/>
              </a:rPr>
              <a:t> ESPECIAL </a:t>
            </a:r>
            <a:r>
              <a:rPr lang="es-CL" sz="2000" dirty="0">
                <a:solidFill>
                  <a:schemeClr val="tx2"/>
                </a:solidFill>
                <a:latin typeface="Arial"/>
                <a:cs typeface="Arial"/>
              </a:rPr>
              <a:t>DE</a:t>
            </a:r>
            <a:r>
              <a:rPr lang="es-CL" sz="2000" spc="-10" dirty="0">
                <a:solidFill>
                  <a:schemeClr val="tx2"/>
                </a:solidFill>
                <a:latin typeface="Arial"/>
                <a:cs typeface="Arial"/>
              </a:rPr>
              <a:t> </a:t>
            </a:r>
            <a:r>
              <a:rPr lang="es-CL" sz="2000" dirty="0">
                <a:solidFill>
                  <a:schemeClr val="tx2"/>
                </a:solidFill>
                <a:latin typeface="Arial"/>
                <a:cs typeface="Arial"/>
              </a:rPr>
              <a:t>INCENTIVO</a:t>
            </a:r>
            <a:r>
              <a:rPr lang="es-CL" sz="2000" spc="-25" dirty="0">
                <a:solidFill>
                  <a:schemeClr val="tx2"/>
                </a:solidFill>
                <a:latin typeface="Arial"/>
                <a:cs typeface="Arial"/>
              </a:rPr>
              <a:t> </a:t>
            </a:r>
            <a:r>
              <a:rPr lang="es-CL" sz="2000" dirty="0">
                <a:solidFill>
                  <a:schemeClr val="tx2"/>
                </a:solidFill>
                <a:latin typeface="Arial"/>
                <a:cs typeface="Arial"/>
              </a:rPr>
              <a:t>AL</a:t>
            </a:r>
            <a:r>
              <a:rPr lang="es-CL" sz="2000" spc="-10" dirty="0">
                <a:solidFill>
                  <a:schemeClr val="tx2"/>
                </a:solidFill>
                <a:latin typeface="Arial"/>
                <a:cs typeface="Arial"/>
              </a:rPr>
              <a:t> </a:t>
            </a:r>
            <a:r>
              <a:rPr lang="es-CL" sz="2000" dirty="0">
                <a:solidFill>
                  <a:schemeClr val="tx2"/>
                </a:solidFill>
                <a:latin typeface="Arial"/>
                <a:cs typeface="Arial"/>
              </a:rPr>
              <a:t>RETIRO, FUNCIONARIOS/AS CON ENFERMEDADES TERMINALES- ART. 53 LEY 21.647</a:t>
            </a:r>
            <a:r>
              <a:rPr lang="es-CL" sz="2000">
                <a:solidFill>
                  <a:schemeClr val="tx2"/>
                </a:solidFill>
                <a:latin typeface="Arial"/>
                <a:cs typeface="Arial"/>
              </a:rPr>
              <a:t/>
            </a:r>
            <a:br>
              <a:rPr lang="es-CL" sz="2000">
                <a:solidFill>
                  <a:schemeClr val="tx2"/>
                </a:solidFill>
                <a:latin typeface="Arial"/>
                <a:cs typeface="Arial"/>
              </a:rPr>
            </a:br>
            <a:endParaRPr lang="es-CL" sz="2000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sp>
        <p:nvSpPr>
          <p:cNvPr id="4099" name="Subtítulo 2">
            <a:extLst>
              <a:ext uri="{FF2B5EF4-FFF2-40B4-BE49-F238E27FC236}">
                <a16:creationId xmlns:a16="http://schemas.microsoft.com/office/drawing/2014/main" id="{076F1576-6B2E-EA43-B74C-ECCEAF2C636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598025" y="4522593"/>
            <a:ext cx="6024844" cy="441293"/>
          </a:xfrm>
          <a:solidFill>
            <a:schemeClr val="bg1">
              <a:alpha val="75293"/>
            </a:schemeClr>
          </a:solidFill>
        </p:spPr>
        <p:txBody>
          <a:bodyPr>
            <a:normAutofit lnSpcReduction="10000"/>
          </a:bodyPr>
          <a:lstStyle/>
          <a:p>
            <a:pPr algn="ctr" eaLnBrk="1" hangingPunct="1"/>
            <a:r>
              <a:rPr lang="es-CL" altLang="es-CL" dirty="0"/>
              <a:t>Universidad de Chile</a:t>
            </a:r>
          </a:p>
        </p:txBody>
      </p:sp>
    </p:spTree>
    <p:extLst>
      <p:ext uri="{BB962C8B-B14F-4D97-AF65-F5344CB8AC3E}">
        <p14:creationId xmlns:p14="http://schemas.microsoft.com/office/powerpoint/2010/main" val="65400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¿ Qué ocurre con el resto de casos?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b="1" dirty="0" smtClean="0">
                <a:solidFill>
                  <a:schemeClr val="accent5">
                    <a:lumMod val="50000"/>
                  </a:schemeClr>
                </a:solidFill>
              </a:rPr>
              <a:t>Para el año 2025, </a:t>
            </a:r>
            <a:r>
              <a:rPr lang="es-ES" dirty="0" smtClean="0">
                <a:solidFill>
                  <a:schemeClr val="accent5">
                    <a:lumMod val="50000"/>
                  </a:schemeClr>
                </a:solidFill>
              </a:rPr>
              <a:t>tanto las personas que pudiesen postular en el contexto de las condiciones proceso especial del art.55 de la Ley N°21.405 (mayores de 70 años), como las que podrían estar afectas al art. 53 de la Ley N° 21.647 (enfermos terminales o trastorno neurocognitivo en fase terminal), estos se renuevan año a año a través de la ley de reajuste del sector público anual.</a:t>
            </a:r>
          </a:p>
          <a:p>
            <a:pPr algn="just"/>
            <a:r>
              <a:rPr lang="es-ES" dirty="0" smtClean="0">
                <a:solidFill>
                  <a:schemeClr val="accent5">
                    <a:lumMod val="50000"/>
                  </a:schemeClr>
                </a:solidFill>
              </a:rPr>
              <a:t>Por ende, en </a:t>
            </a:r>
            <a:r>
              <a:rPr lang="es-ES" b="1" dirty="0" smtClean="0">
                <a:solidFill>
                  <a:schemeClr val="accent5">
                    <a:lumMod val="50000"/>
                  </a:schemeClr>
                </a:solidFill>
              </a:rPr>
              <a:t>diciembre de 2024 recién se podrá informar </a:t>
            </a:r>
            <a:r>
              <a:rPr lang="es-ES" dirty="0" smtClean="0">
                <a:solidFill>
                  <a:schemeClr val="accent5">
                    <a:lumMod val="50000"/>
                  </a:schemeClr>
                </a:solidFill>
              </a:rPr>
              <a:t>respecto al estado de continuidad de estos procesos para el 2025.</a:t>
            </a:r>
            <a:endParaRPr lang="es-CL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40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702054" y="1081787"/>
            <a:ext cx="8751570" cy="2065655"/>
            <a:chOff x="178054" y="1081786"/>
            <a:chExt cx="8751570" cy="2065655"/>
          </a:xfrm>
        </p:grpSpPr>
        <p:sp>
          <p:nvSpPr>
            <p:cNvPr id="3" name="object 3"/>
            <p:cNvSpPr/>
            <p:nvPr/>
          </p:nvSpPr>
          <p:spPr>
            <a:xfrm>
              <a:off x="184404" y="1088136"/>
              <a:ext cx="8738870" cy="2052955"/>
            </a:xfrm>
            <a:custGeom>
              <a:avLst/>
              <a:gdLst/>
              <a:ahLst/>
              <a:cxnLst/>
              <a:rect l="l" t="t" r="r" b="b"/>
              <a:pathLst>
                <a:path w="8738870" h="2052955">
                  <a:moveTo>
                    <a:pt x="8533384" y="0"/>
                  </a:moveTo>
                  <a:lnTo>
                    <a:pt x="205282" y="0"/>
                  </a:lnTo>
                  <a:lnTo>
                    <a:pt x="158213" y="5423"/>
                  </a:lnTo>
                  <a:lnTo>
                    <a:pt x="115005" y="20870"/>
                  </a:lnTo>
                  <a:lnTo>
                    <a:pt x="76889" y="45106"/>
                  </a:lnTo>
                  <a:lnTo>
                    <a:pt x="45098" y="76896"/>
                  </a:lnTo>
                  <a:lnTo>
                    <a:pt x="20865" y="115003"/>
                  </a:lnTo>
                  <a:lnTo>
                    <a:pt x="5421" y="158193"/>
                  </a:lnTo>
                  <a:lnTo>
                    <a:pt x="0" y="205231"/>
                  </a:lnTo>
                  <a:lnTo>
                    <a:pt x="0" y="1847596"/>
                  </a:lnTo>
                  <a:lnTo>
                    <a:pt x="5421" y="1894634"/>
                  </a:lnTo>
                  <a:lnTo>
                    <a:pt x="20865" y="1937824"/>
                  </a:lnTo>
                  <a:lnTo>
                    <a:pt x="45098" y="1975931"/>
                  </a:lnTo>
                  <a:lnTo>
                    <a:pt x="76889" y="2007721"/>
                  </a:lnTo>
                  <a:lnTo>
                    <a:pt x="115005" y="2031957"/>
                  </a:lnTo>
                  <a:lnTo>
                    <a:pt x="158213" y="2047404"/>
                  </a:lnTo>
                  <a:lnTo>
                    <a:pt x="205282" y="2052827"/>
                  </a:lnTo>
                  <a:lnTo>
                    <a:pt x="8533384" y="2052827"/>
                  </a:lnTo>
                  <a:lnTo>
                    <a:pt x="8580422" y="2047404"/>
                  </a:lnTo>
                  <a:lnTo>
                    <a:pt x="8623612" y="2031957"/>
                  </a:lnTo>
                  <a:lnTo>
                    <a:pt x="8661719" y="2007721"/>
                  </a:lnTo>
                  <a:lnTo>
                    <a:pt x="8693509" y="1975931"/>
                  </a:lnTo>
                  <a:lnTo>
                    <a:pt x="8717745" y="1937824"/>
                  </a:lnTo>
                  <a:lnTo>
                    <a:pt x="8733192" y="1894634"/>
                  </a:lnTo>
                  <a:lnTo>
                    <a:pt x="8738616" y="1847596"/>
                  </a:lnTo>
                  <a:lnTo>
                    <a:pt x="8738616" y="205231"/>
                  </a:lnTo>
                  <a:lnTo>
                    <a:pt x="8733192" y="158193"/>
                  </a:lnTo>
                  <a:lnTo>
                    <a:pt x="8717745" y="115003"/>
                  </a:lnTo>
                  <a:lnTo>
                    <a:pt x="8693509" y="76896"/>
                  </a:lnTo>
                  <a:lnTo>
                    <a:pt x="8661719" y="45106"/>
                  </a:lnTo>
                  <a:lnTo>
                    <a:pt x="8623612" y="20870"/>
                  </a:lnTo>
                  <a:lnTo>
                    <a:pt x="8580422" y="5423"/>
                  </a:lnTo>
                  <a:lnTo>
                    <a:pt x="853338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84404" y="1088136"/>
              <a:ext cx="8738870" cy="2052955"/>
            </a:xfrm>
            <a:custGeom>
              <a:avLst/>
              <a:gdLst/>
              <a:ahLst/>
              <a:cxnLst/>
              <a:rect l="l" t="t" r="r" b="b"/>
              <a:pathLst>
                <a:path w="8738870" h="2052955">
                  <a:moveTo>
                    <a:pt x="0" y="205231"/>
                  </a:moveTo>
                  <a:lnTo>
                    <a:pt x="5421" y="158193"/>
                  </a:lnTo>
                  <a:lnTo>
                    <a:pt x="20865" y="115003"/>
                  </a:lnTo>
                  <a:lnTo>
                    <a:pt x="45098" y="76896"/>
                  </a:lnTo>
                  <a:lnTo>
                    <a:pt x="76889" y="45106"/>
                  </a:lnTo>
                  <a:lnTo>
                    <a:pt x="115005" y="20870"/>
                  </a:lnTo>
                  <a:lnTo>
                    <a:pt x="158213" y="5423"/>
                  </a:lnTo>
                  <a:lnTo>
                    <a:pt x="205282" y="0"/>
                  </a:lnTo>
                  <a:lnTo>
                    <a:pt x="8533384" y="0"/>
                  </a:lnTo>
                  <a:lnTo>
                    <a:pt x="8580422" y="5423"/>
                  </a:lnTo>
                  <a:lnTo>
                    <a:pt x="8623612" y="20870"/>
                  </a:lnTo>
                  <a:lnTo>
                    <a:pt x="8661719" y="45106"/>
                  </a:lnTo>
                  <a:lnTo>
                    <a:pt x="8693509" y="76896"/>
                  </a:lnTo>
                  <a:lnTo>
                    <a:pt x="8717745" y="115003"/>
                  </a:lnTo>
                  <a:lnTo>
                    <a:pt x="8733192" y="158193"/>
                  </a:lnTo>
                  <a:lnTo>
                    <a:pt x="8738616" y="205231"/>
                  </a:lnTo>
                  <a:lnTo>
                    <a:pt x="8738616" y="1847596"/>
                  </a:lnTo>
                  <a:lnTo>
                    <a:pt x="8733192" y="1894634"/>
                  </a:lnTo>
                  <a:lnTo>
                    <a:pt x="8717745" y="1937824"/>
                  </a:lnTo>
                  <a:lnTo>
                    <a:pt x="8693509" y="1975931"/>
                  </a:lnTo>
                  <a:lnTo>
                    <a:pt x="8661719" y="2007721"/>
                  </a:lnTo>
                  <a:lnTo>
                    <a:pt x="8623612" y="2031957"/>
                  </a:lnTo>
                  <a:lnTo>
                    <a:pt x="8580422" y="2047404"/>
                  </a:lnTo>
                  <a:lnTo>
                    <a:pt x="8533384" y="2052827"/>
                  </a:lnTo>
                  <a:lnTo>
                    <a:pt x="205282" y="2052827"/>
                  </a:lnTo>
                  <a:lnTo>
                    <a:pt x="158213" y="2047404"/>
                  </a:lnTo>
                  <a:lnTo>
                    <a:pt x="115005" y="2031957"/>
                  </a:lnTo>
                  <a:lnTo>
                    <a:pt x="76889" y="2007721"/>
                  </a:lnTo>
                  <a:lnTo>
                    <a:pt x="45098" y="1975931"/>
                  </a:lnTo>
                  <a:lnTo>
                    <a:pt x="20865" y="1937824"/>
                  </a:lnTo>
                  <a:lnTo>
                    <a:pt x="5421" y="1894634"/>
                  </a:lnTo>
                  <a:lnTo>
                    <a:pt x="0" y="1847596"/>
                  </a:lnTo>
                  <a:lnTo>
                    <a:pt x="0" y="205231"/>
                  </a:lnTo>
                  <a:close/>
                </a:path>
              </a:pathLst>
            </a:custGeom>
            <a:ln w="12192">
              <a:solidFill>
                <a:srgbClr val="0C63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3805555" y="1532331"/>
            <a:ext cx="5939155" cy="10528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4820"/>
              </a:lnSpc>
              <a:spcBef>
                <a:spcPts val="105"/>
              </a:spcBef>
            </a:pPr>
            <a:r>
              <a:rPr sz="4100" b="1" spc="-10" dirty="0">
                <a:solidFill>
                  <a:srgbClr val="213E8D"/>
                </a:solidFill>
                <a:latin typeface="Calibri"/>
                <a:cs typeface="Calibri"/>
              </a:rPr>
              <a:t>visite</a:t>
            </a:r>
            <a:r>
              <a:rPr sz="4100" b="1" spc="-45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4100" b="1" spc="-15" dirty="0">
                <a:solidFill>
                  <a:srgbClr val="213E8D"/>
                </a:solidFill>
                <a:latin typeface="Calibri"/>
                <a:cs typeface="Calibri"/>
              </a:rPr>
              <a:t>nuestra</a:t>
            </a:r>
            <a:r>
              <a:rPr sz="4100" b="1" spc="-45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4100" b="1" spc="-10" dirty="0">
                <a:solidFill>
                  <a:srgbClr val="213E8D"/>
                </a:solidFill>
                <a:latin typeface="Calibri"/>
                <a:cs typeface="Calibri"/>
              </a:rPr>
              <a:t>web:</a:t>
            </a:r>
            <a:endParaRPr sz="4100">
              <a:latin typeface="Calibri"/>
              <a:cs typeface="Calibri"/>
            </a:endParaRPr>
          </a:p>
          <a:p>
            <a:pPr marL="12700">
              <a:lnSpc>
                <a:spcPts val="3260"/>
              </a:lnSpc>
            </a:pPr>
            <a:r>
              <a:rPr sz="2800" b="1" u="heavy" spc="-15" dirty="0">
                <a:solidFill>
                  <a:srgbClr val="F49100"/>
                </a:solidFill>
                <a:uFill>
                  <a:solidFill>
                    <a:srgbClr val="F49100"/>
                  </a:solidFill>
                </a:uFill>
                <a:latin typeface="Calibri"/>
                <a:cs typeface="Calibri"/>
                <a:hlinkClick r:id="rId2"/>
              </a:rPr>
              <a:t>www.uchile.cl/DirecciónPersonas-DGDP</a:t>
            </a:r>
            <a:endParaRPr sz="2800">
              <a:latin typeface="Calibri"/>
              <a:cs typeface="Calibri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908047" y="1287781"/>
            <a:ext cx="1760220" cy="1653539"/>
            <a:chOff x="384047" y="1287780"/>
            <a:chExt cx="1760220" cy="1653539"/>
          </a:xfrm>
        </p:grpSpPr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90143" y="1293876"/>
              <a:ext cx="1748028" cy="1641348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390143" y="1293876"/>
              <a:ext cx="1748155" cy="1641475"/>
            </a:xfrm>
            <a:custGeom>
              <a:avLst/>
              <a:gdLst/>
              <a:ahLst/>
              <a:cxnLst/>
              <a:rect l="l" t="t" r="r" b="b"/>
              <a:pathLst>
                <a:path w="1748155" h="1641475">
                  <a:moveTo>
                    <a:pt x="0" y="164084"/>
                  </a:moveTo>
                  <a:lnTo>
                    <a:pt x="5862" y="120488"/>
                  </a:lnTo>
                  <a:lnTo>
                    <a:pt x="22408" y="81298"/>
                  </a:lnTo>
                  <a:lnTo>
                    <a:pt x="48072" y="48085"/>
                  </a:lnTo>
                  <a:lnTo>
                    <a:pt x="81291" y="22417"/>
                  </a:lnTo>
                  <a:lnTo>
                    <a:pt x="120500" y="5866"/>
                  </a:lnTo>
                  <a:lnTo>
                    <a:pt x="164134" y="0"/>
                  </a:lnTo>
                  <a:lnTo>
                    <a:pt x="1583944" y="0"/>
                  </a:lnTo>
                  <a:lnTo>
                    <a:pt x="1627539" y="5866"/>
                  </a:lnTo>
                  <a:lnTo>
                    <a:pt x="1666729" y="22417"/>
                  </a:lnTo>
                  <a:lnTo>
                    <a:pt x="1699942" y="48085"/>
                  </a:lnTo>
                  <a:lnTo>
                    <a:pt x="1725610" y="81298"/>
                  </a:lnTo>
                  <a:lnTo>
                    <a:pt x="1742161" y="120488"/>
                  </a:lnTo>
                  <a:lnTo>
                    <a:pt x="1748028" y="164084"/>
                  </a:lnTo>
                  <a:lnTo>
                    <a:pt x="1748028" y="1477264"/>
                  </a:lnTo>
                  <a:lnTo>
                    <a:pt x="1742161" y="1520859"/>
                  </a:lnTo>
                  <a:lnTo>
                    <a:pt x="1725610" y="1560049"/>
                  </a:lnTo>
                  <a:lnTo>
                    <a:pt x="1699942" y="1593262"/>
                  </a:lnTo>
                  <a:lnTo>
                    <a:pt x="1666729" y="1618930"/>
                  </a:lnTo>
                  <a:lnTo>
                    <a:pt x="1627539" y="1635481"/>
                  </a:lnTo>
                  <a:lnTo>
                    <a:pt x="1583944" y="1641348"/>
                  </a:lnTo>
                  <a:lnTo>
                    <a:pt x="164134" y="1641348"/>
                  </a:lnTo>
                  <a:lnTo>
                    <a:pt x="120500" y="1635481"/>
                  </a:lnTo>
                  <a:lnTo>
                    <a:pt x="81291" y="1618930"/>
                  </a:lnTo>
                  <a:lnTo>
                    <a:pt x="48072" y="1593262"/>
                  </a:lnTo>
                  <a:lnTo>
                    <a:pt x="22408" y="1560049"/>
                  </a:lnTo>
                  <a:lnTo>
                    <a:pt x="5862" y="1520859"/>
                  </a:lnTo>
                  <a:lnTo>
                    <a:pt x="0" y="1477264"/>
                  </a:lnTo>
                  <a:lnTo>
                    <a:pt x="0" y="164084"/>
                  </a:lnTo>
                  <a:close/>
                </a:path>
              </a:pathLst>
            </a:custGeom>
            <a:ln w="12192">
              <a:solidFill>
                <a:srgbClr val="0C63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1702054" y="3340354"/>
            <a:ext cx="8751570" cy="2064385"/>
            <a:chOff x="178054" y="3340353"/>
            <a:chExt cx="8751570" cy="2064385"/>
          </a:xfrm>
        </p:grpSpPr>
        <p:sp>
          <p:nvSpPr>
            <p:cNvPr id="10" name="object 10"/>
            <p:cNvSpPr/>
            <p:nvPr/>
          </p:nvSpPr>
          <p:spPr>
            <a:xfrm>
              <a:off x="184404" y="3346703"/>
              <a:ext cx="8738870" cy="2051685"/>
            </a:xfrm>
            <a:custGeom>
              <a:avLst/>
              <a:gdLst/>
              <a:ahLst/>
              <a:cxnLst/>
              <a:rect l="l" t="t" r="r" b="b"/>
              <a:pathLst>
                <a:path w="8738870" h="2051685">
                  <a:moveTo>
                    <a:pt x="8533511" y="0"/>
                  </a:moveTo>
                  <a:lnTo>
                    <a:pt x="205130" y="0"/>
                  </a:lnTo>
                  <a:lnTo>
                    <a:pt x="158097" y="5416"/>
                  </a:lnTo>
                  <a:lnTo>
                    <a:pt x="114922" y="20845"/>
                  </a:lnTo>
                  <a:lnTo>
                    <a:pt x="76834" y="45056"/>
                  </a:lnTo>
                  <a:lnTo>
                    <a:pt x="45066" y="76819"/>
                  </a:lnTo>
                  <a:lnTo>
                    <a:pt x="20850" y="114901"/>
                  </a:lnTo>
                  <a:lnTo>
                    <a:pt x="5417" y="158073"/>
                  </a:lnTo>
                  <a:lnTo>
                    <a:pt x="0" y="205105"/>
                  </a:lnTo>
                  <a:lnTo>
                    <a:pt x="0" y="1846199"/>
                  </a:lnTo>
                  <a:lnTo>
                    <a:pt x="5417" y="1893230"/>
                  </a:lnTo>
                  <a:lnTo>
                    <a:pt x="20850" y="1936402"/>
                  </a:lnTo>
                  <a:lnTo>
                    <a:pt x="45066" y="1974484"/>
                  </a:lnTo>
                  <a:lnTo>
                    <a:pt x="76834" y="2006247"/>
                  </a:lnTo>
                  <a:lnTo>
                    <a:pt x="114922" y="2030458"/>
                  </a:lnTo>
                  <a:lnTo>
                    <a:pt x="158097" y="2045887"/>
                  </a:lnTo>
                  <a:lnTo>
                    <a:pt x="205130" y="2051304"/>
                  </a:lnTo>
                  <a:lnTo>
                    <a:pt x="8533511" y="2051304"/>
                  </a:lnTo>
                  <a:lnTo>
                    <a:pt x="8580542" y="2045887"/>
                  </a:lnTo>
                  <a:lnTo>
                    <a:pt x="8623714" y="2030458"/>
                  </a:lnTo>
                  <a:lnTo>
                    <a:pt x="8661796" y="2006247"/>
                  </a:lnTo>
                  <a:lnTo>
                    <a:pt x="8693559" y="1974484"/>
                  </a:lnTo>
                  <a:lnTo>
                    <a:pt x="8717770" y="1936402"/>
                  </a:lnTo>
                  <a:lnTo>
                    <a:pt x="8733199" y="1893230"/>
                  </a:lnTo>
                  <a:lnTo>
                    <a:pt x="8738616" y="1846199"/>
                  </a:lnTo>
                  <a:lnTo>
                    <a:pt x="8738616" y="205105"/>
                  </a:lnTo>
                  <a:lnTo>
                    <a:pt x="8733199" y="158073"/>
                  </a:lnTo>
                  <a:lnTo>
                    <a:pt x="8717770" y="114901"/>
                  </a:lnTo>
                  <a:lnTo>
                    <a:pt x="8693559" y="76819"/>
                  </a:lnTo>
                  <a:lnTo>
                    <a:pt x="8661796" y="45056"/>
                  </a:lnTo>
                  <a:lnTo>
                    <a:pt x="8623714" y="20845"/>
                  </a:lnTo>
                  <a:lnTo>
                    <a:pt x="8580542" y="5416"/>
                  </a:lnTo>
                  <a:lnTo>
                    <a:pt x="853351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84404" y="3346703"/>
              <a:ext cx="8738870" cy="2051685"/>
            </a:xfrm>
            <a:custGeom>
              <a:avLst/>
              <a:gdLst/>
              <a:ahLst/>
              <a:cxnLst/>
              <a:rect l="l" t="t" r="r" b="b"/>
              <a:pathLst>
                <a:path w="8738870" h="2051685">
                  <a:moveTo>
                    <a:pt x="0" y="205105"/>
                  </a:moveTo>
                  <a:lnTo>
                    <a:pt x="5417" y="158073"/>
                  </a:lnTo>
                  <a:lnTo>
                    <a:pt x="20850" y="114901"/>
                  </a:lnTo>
                  <a:lnTo>
                    <a:pt x="45066" y="76819"/>
                  </a:lnTo>
                  <a:lnTo>
                    <a:pt x="76834" y="45056"/>
                  </a:lnTo>
                  <a:lnTo>
                    <a:pt x="114922" y="20845"/>
                  </a:lnTo>
                  <a:lnTo>
                    <a:pt x="158097" y="5416"/>
                  </a:lnTo>
                  <a:lnTo>
                    <a:pt x="205130" y="0"/>
                  </a:lnTo>
                  <a:lnTo>
                    <a:pt x="8533511" y="0"/>
                  </a:lnTo>
                  <a:lnTo>
                    <a:pt x="8580542" y="5416"/>
                  </a:lnTo>
                  <a:lnTo>
                    <a:pt x="8623714" y="20845"/>
                  </a:lnTo>
                  <a:lnTo>
                    <a:pt x="8661796" y="45056"/>
                  </a:lnTo>
                  <a:lnTo>
                    <a:pt x="8693559" y="76819"/>
                  </a:lnTo>
                  <a:lnTo>
                    <a:pt x="8717770" y="114901"/>
                  </a:lnTo>
                  <a:lnTo>
                    <a:pt x="8733199" y="158073"/>
                  </a:lnTo>
                  <a:lnTo>
                    <a:pt x="8738616" y="205105"/>
                  </a:lnTo>
                  <a:lnTo>
                    <a:pt x="8738616" y="1846199"/>
                  </a:lnTo>
                  <a:lnTo>
                    <a:pt x="8733199" y="1893230"/>
                  </a:lnTo>
                  <a:lnTo>
                    <a:pt x="8717770" y="1936402"/>
                  </a:lnTo>
                  <a:lnTo>
                    <a:pt x="8693559" y="1974484"/>
                  </a:lnTo>
                  <a:lnTo>
                    <a:pt x="8661796" y="2006247"/>
                  </a:lnTo>
                  <a:lnTo>
                    <a:pt x="8623714" y="2030458"/>
                  </a:lnTo>
                  <a:lnTo>
                    <a:pt x="8580542" y="2045887"/>
                  </a:lnTo>
                  <a:lnTo>
                    <a:pt x="8533511" y="2051304"/>
                  </a:lnTo>
                  <a:lnTo>
                    <a:pt x="205130" y="2051304"/>
                  </a:lnTo>
                  <a:lnTo>
                    <a:pt x="158097" y="2045887"/>
                  </a:lnTo>
                  <a:lnTo>
                    <a:pt x="114922" y="2030458"/>
                  </a:lnTo>
                  <a:lnTo>
                    <a:pt x="76834" y="2006247"/>
                  </a:lnTo>
                  <a:lnTo>
                    <a:pt x="45066" y="1974484"/>
                  </a:lnTo>
                  <a:lnTo>
                    <a:pt x="20850" y="1936402"/>
                  </a:lnTo>
                  <a:lnTo>
                    <a:pt x="5417" y="1893230"/>
                  </a:lnTo>
                  <a:lnTo>
                    <a:pt x="0" y="1846199"/>
                  </a:lnTo>
                  <a:lnTo>
                    <a:pt x="0" y="205105"/>
                  </a:lnTo>
                  <a:close/>
                </a:path>
              </a:pathLst>
            </a:custGeom>
            <a:ln w="12192">
              <a:solidFill>
                <a:srgbClr val="0C63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3813176" y="3772280"/>
            <a:ext cx="6407785" cy="10845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5070"/>
              </a:lnSpc>
              <a:spcBef>
                <a:spcPts val="95"/>
              </a:spcBef>
            </a:pPr>
            <a:r>
              <a:rPr sz="4300" b="1" spc="-10" dirty="0">
                <a:solidFill>
                  <a:srgbClr val="213E8D"/>
                </a:solidFill>
                <a:latin typeface="Calibri"/>
                <a:cs typeface="Calibri"/>
              </a:rPr>
              <a:t>Dirija</a:t>
            </a:r>
            <a:r>
              <a:rPr sz="4300" b="1" spc="20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4300" b="1" spc="-5" dirty="0">
                <a:solidFill>
                  <a:srgbClr val="213E8D"/>
                </a:solidFill>
                <a:latin typeface="Calibri"/>
                <a:cs typeface="Calibri"/>
              </a:rPr>
              <a:t>sus </a:t>
            </a:r>
            <a:r>
              <a:rPr sz="4300" b="1" spc="-15" dirty="0">
                <a:solidFill>
                  <a:srgbClr val="213E8D"/>
                </a:solidFill>
                <a:latin typeface="Calibri"/>
                <a:cs typeface="Calibri"/>
              </a:rPr>
              <a:t>consultas</a:t>
            </a:r>
            <a:r>
              <a:rPr sz="4300" b="1" spc="20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4300" b="1" spc="-5" dirty="0">
                <a:solidFill>
                  <a:srgbClr val="213E8D"/>
                </a:solidFill>
                <a:latin typeface="Calibri"/>
                <a:cs typeface="Calibri"/>
              </a:rPr>
              <a:t>al</a:t>
            </a:r>
            <a:r>
              <a:rPr sz="4300" b="1" spc="5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4300" b="1" spc="-5" dirty="0">
                <a:solidFill>
                  <a:srgbClr val="213E8D"/>
                </a:solidFill>
                <a:latin typeface="Calibri"/>
                <a:cs typeface="Calibri"/>
              </a:rPr>
              <a:t>email:</a:t>
            </a:r>
            <a:endParaRPr sz="4300">
              <a:latin typeface="Calibri"/>
              <a:cs typeface="Calibri"/>
            </a:endParaRPr>
          </a:p>
          <a:p>
            <a:pPr marL="12700">
              <a:lnSpc>
                <a:spcPts val="3270"/>
              </a:lnSpc>
            </a:pPr>
            <a:r>
              <a:rPr sz="2800" b="1" u="heavy" spc="-10" dirty="0">
                <a:solidFill>
                  <a:srgbClr val="F49100"/>
                </a:solidFill>
                <a:uFill>
                  <a:solidFill>
                    <a:srgbClr val="F49100"/>
                  </a:solidFill>
                </a:uFill>
                <a:latin typeface="Calibri"/>
                <a:cs typeface="Calibri"/>
                <a:hlinkClick r:id="rId4"/>
              </a:rPr>
              <a:t>incentivoalretiro@uchile.cl</a:t>
            </a:r>
            <a:endParaRPr sz="2800">
              <a:latin typeface="Calibri"/>
              <a:cs typeface="Calibri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1908047" y="3544824"/>
            <a:ext cx="1760220" cy="1655445"/>
            <a:chOff x="384047" y="3544823"/>
            <a:chExt cx="1760220" cy="1655445"/>
          </a:xfrm>
        </p:grpSpPr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90143" y="3550919"/>
              <a:ext cx="1748028" cy="1642871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390143" y="3550919"/>
              <a:ext cx="1748155" cy="1643380"/>
            </a:xfrm>
            <a:custGeom>
              <a:avLst/>
              <a:gdLst/>
              <a:ahLst/>
              <a:cxnLst/>
              <a:rect l="l" t="t" r="r" b="b"/>
              <a:pathLst>
                <a:path w="1748155" h="1643379">
                  <a:moveTo>
                    <a:pt x="0" y="164337"/>
                  </a:moveTo>
                  <a:lnTo>
                    <a:pt x="5868" y="120635"/>
                  </a:lnTo>
                  <a:lnTo>
                    <a:pt x="22431" y="81374"/>
                  </a:lnTo>
                  <a:lnTo>
                    <a:pt x="48120" y="48117"/>
                  </a:lnTo>
                  <a:lnTo>
                    <a:pt x="81370" y="22427"/>
                  </a:lnTo>
                  <a:lnTo>
                    <a:pt x="120614" y="5867"/>
                  </a:lnTo>
                  <a:lnTo>
                    <a:pt x="164287" y="0"/>
                  </a:lnTo>
                  <a:lnTo>
                    <a:pt x="1583689" y="0"/>
                  </a:lnTo>
                  <a:lnTo>
                    <a:pt x="1627392" y="5867"/>
                  </a:lnTo>
                  <a:lnTo>
                    <a:pt x="1666653" y="22427"/>
                  </a:lnTo>
                  <a:lnTo>
                    <a:pt x="1699910" y="48117"/>
                  </a:lnTo>
                  <a:lnTo>
                    <a:pt x="1725600" y="81374"/>
                  </a:lnTo>
                  <a:lnTo>
                    <a:pt x="1742160" y="120635"/>
                  </a:lnTo>
                  <a:lnTo>
                    <a:pt x="1748028" y="164337"/>
                  </a:lnTo>
                  <a:lnTo>
                    <a:pt x="1748028" y="1478533"/>
                  </a:lnTo>
                  <a:lnTo>
                    <a:pt x="1742160" y="1522236"/>
                  </a:lnTo>
                  <a:lnTo>
                    <a:pt x="1725600" y="1561497"/>
                  </a:lnTo>
                  <a:lnTo>
                    <a:pt x="1699910" y="1594754"/>
                  </a:lnTo>
                  <a:lnTo>
                    <a:pt x="1666653" y="1620444"/>
                  </a:lnTo>
                  <a:lnTo>
                    <a:pt x="1627392" y="1637004"/>
                  </a:lnTo>
                  <a:lnTo>
                    <a:pt x="1583689" y="1642871"/>
                  </a:lnTo>
                  <a:lnTo>
                    <a:pt x="164287" y="1642871"/>
                  </a:lnTo>
                  <a:lnTo>
                    <a:pt x="120614" y="1637004"/>
                  </a:lnTo>
                  <a:lnTo>
                    <a:pt x="81370" y="1620444"/>
                  </a:lnTo>
                  <a:lnTo>
                    <a:pt x="48120" y="1594754"/>
                  </a:lnTo>
                  <a:lnTo>
                    <a:pt x="22431" y="1561497"/>
                  </a:lnTo>
                  <a:lnTo>
                    <a:pt x="5868" y="1522236"/>
                  </a:lnTo>
                  <a:lnTo>
                    <a:pt x="0" y="1478533"/>
                  </a:lnTo>
                  <a:lnTo>
                    <a:pt x="0" y="164337"/>
                  </a:lnTo>
                  <a:close/>
                </a:path>
              </a:pathLst>
            </a:custGeom>
            <a:ln w="12192">
              <a:solidFill>
                <a:srgbClr val="0C63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1238795" y="68986"/>
            <a:ext cx="10515600" cy="689932"/>
          </a:xfrm>
          <a:prstGeom prst="rect">
            <a:avLst/>
          </a:prstGeom>
        </p:spPr>
        <p:txBody>
          <a:bodyPr vert="horz" wrap="square" lIns="0" tIns="1270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17780">
              <a:lnSpc>
                <a:spcPct val="100000"/>
              </a:lnSpc>
              <a:spcBef>
                <a:spcPts val="100"/>
              </a:spcBef>
            </a:pPr>
            <a:r>
              <a:rPr spc="-65" dirty="0"/>
              <a:t>Para</a:t>
            </a:r>
            <a:r>
              <a:rPr spc="-130" dirty="0"/>
              <a:t> </a:t>
            </a:r>
            <a:r>
              <a:rPr spc="-65" dirty="0"/>
              <a:t>mayor</a:t>
            </a:r>
            <a:r>
              <a:rPr spc="-120" dirty="0"/>
              <a:t> </a:t>
            </a:r>
            <a:r>
              <a:rPr spc="-45" dirty="0"/>
              <a:t>información</a:t>
            </a:r>
          </a:p>
        </p:txBody>
      </p:sp>
    </p:spTree>
    <p:extLst>
      <p:ext uri="{BB962C8B-B14F-4D97-AF65-F5344CB8AC3E}">
        <p14:creationId xmlns:p14="http://schemas.microsoft.com/office/powerpoint/2010/main" val="10490227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69966" y="2244636"/>
            <a:ext cx="6431280" cy="2170610"/>
          </a:xfrm>
          <a:noFill/>
        </p:spPr>
        <p:txBody>
          <a:bodyPr/>
          <a:lstStyle/>
          <a:p>
            <a:r>
              <a:rPr lang="es-ES" dirty="0" smtClean="0">
                <a:solidFill>
                  <a:schemeClr val="bg1"/>
                </a:solidFill>
              </a:rPr>
              <a:t>Gracias por su atención.</a:t>
            </a:r>
            <a:endParaRPr lang="es-C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78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0FE6B3-F053-4036-A9BC-4687E234F4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1" y="147973"/>
            <a:ext cx="8361044" cy="2031325"/>
          </a:xfrm>
        </p:spPr>
        <p:txBody>
          <a:bodyPr/>
          <a:lstStyle/>
          <a:p>
            <a:pPr algn="ctr"/>
            <a:r>
              <a:rPr lang="es-CL" dirty="0"/>
              <a:t>Apertura de Proceso Especial Incentivo al retiro</a:t>
            </a:r>
            <a:br>
              <a:rPr lang="es-CL" dirty="0"/>
            </a:br>
            <a:endParaRPr lang="es-CL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9B30F592-A670-4DF5-8079-9AB1AB7F65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16714" y="1530927"/>
            <a:ext cx="9358572" cy="3600986"/>
          </a:xfrm>
        </p:spPr>
        <p:txBody>
          <a:bodyPr/>
          <a:lstStyle/>
          <a:p>
            <a:pPr algn="just"/>
            <a:r>
              <a:rPr lang="es-ES" b="0" i="0" dirty="0">
                <a:solidFill>
                  <a:srgbClr val="0B5394"/>
                </a:solidFill>
                <a:effectLst/>
                <a:latin typeface="trebuchet ms" panose="020B0603020202020204" pitchFamily="34" charset="0"/>
              </a:rPr>
              <a:t>En virtud de lo establecido en el artículo N°</a:t>
            </a:r>
            <a:r>
              <a:rPr lang="es-ES" dirty="0">
                <a:solidFill>
                  <a:srgbClr val="0B5394"/>
                </a:solidFill>
                <a:latin typeface="trebuchet ms" panose="020B0603020202020204" pitchFamily="34" charset="0"/>
              </a:rPr>
              <a:t>53</a:t>
            </a:r>
            <a:r>
              <a:rPr lang="es-ES" b="0" i="0" dirty="0">
                <a:solidFill>
                  <a:srgbClr val="0B5394"/>
                </a:solidFill>
                <a:effectLst/>
                <a:latin typeface="trebuchet ms" panose="020B0603020202020204" pitchFamily="34" charset="0"/>
              </a:rPr>
              <a:t> de la Ley 21.</a:t>
            </a:r>
            <a:r>
              <a:rPr lang="es-ES" dirty="0">
                <a:solidFill>
                  <a:srgbClr val="0B5394"/>
                </a:solidFill>
                <a:latin typeface="trebuchet ms" panose="020B0603020202020204" pitchFamily="34" charset="0"/>
              </a:rPr>
              <a:t>647</a:t>
            </a:r>
            <a:r>
              <a:rPr lang="es-ES" b="0" i="0" dirty="0">
                <a:solidFill>
                  <a:srgbClr val="0B5394"/>
                </a:solidFill>
                <a:effectLst/>
                <a:latin typeface="trebuchet ms" panose="020B0603020202020204" pitchFamily="34" charset="0"/>
              </a:rPr>
              <a:t>, de diciembre 2023, se ha habilitado un Proceso Especial Excepcional de Incentivo al Retiro, para acogerse a los beneficios estipulados en las leyes de incentivo al retiro, N° 20.996 (personal no académico ni profesional) y N°21.043 (personal académico, directivo y profesional no académico), </a:t>
            </a:r>
            <a:r>
              <a:rPr lang="es-ES" b="1" i="0" dirty="0">
                <a:solidFill>
                  <a:srgbClr val="0B5394"/>
                </a:solidFill>
                <a:effectLst/>
                <a:latin typeface="trebuchet ms" panose="020B0603020202020204" pitchFamily="34" charset="0"/>
              </a:rPr>
              <a:t>para los/as funcionarios/as en condición de enfermos terminales o con trastornos neurocognitivos en fase terminal</a:t>
            </a:r>
            <a:endParaRPr lang="es-ES" b="0" i="0" dirty="0">
              <a:solidFill>
                <a:srgbClr val="0B5394"/>
              </a:solidFill>
              <a:effectLst/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178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EEC294-D55F-4E38-9706-F33233179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4018" y="343916"/>
            <a:ext cx="5283962" cy="1354217"/>
          </a:xfrm>
        </p:spPr>
        <p:txBody>
          <a:bodyPr/>
          <a:lstStyle/>
          <a:p>
            <a:pPr algn="ctr"/>
            <a:r>
              <a:rPr lang="es-CL" b="1" dirty="0"/>
              <a:t>Plazos y forma de postulación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5BB577B-87E0-4762-8926-91BB815D4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2154" y="1732546"/>
            <a:ext cx="8187690" cy="3662541"/>
          </a:xfrm>
        </p:spPr>
        <p:txBody>
          <a:bodyPr/>
          <a:lstStyle/>
          <a:p>
            <a:pPr marL="0" indent="0" algn="just" eaLnBrk="0" hangingPunct="0">
              <a:lnSpc>
                <a:spcPct val="100000"/>
              </a:lnSpc>
              <a:spcBef>
                <a:spcPct val="0"/>
              </a:spcBef>
              <a:buNone/>
            </a:pPr>
            <a:r>
              <a:rPr lang="es-CL" altLang="es-CL" b="1" dirty="0">
                <a:solidFill>
                  <a:srgbClr val="0B5394"/>
                </a:solidFill>
                <a:latin typeface="Trebuchet MS" panose="020B0603020202020204" pitchFamily="34" charset="0"/>
              </a:rPr>
              <a:t>Pueden postular en cualquier oportunidad durante los años 2024 y 2025, </a:t>
            </a:r>
            <a:r>
              <a:rPr lang="es-CL" altLang="es-CL" dirty="0">
                <a:solidFill>
                  <a:srgbClr val="0B5394"/>
                </a:solidFill>
                <a:latin typeface="Trebuchet MS" panose="020B0603020202020204" pitchFamily="34" charset="0"/>
              </a:rPr>
              <a:t>y para efectuar su postulación debe comunicarse con el Jefe(a) de Personal  correspondiente a su organismo.</a:t>
            </a:r>
          </a:p>
          <a:p>
            <a:pPr marL="0" indent="0" algn="just" eaLnBrk="0" hangingPunct="0">
              <a:lnSpc>
                <a:spcPct val="100000"/>
              </a:lnSpc>
              <a:spcBef>
                <a:spcPct val="0"/>
              </a:spcBef>
              <a:buNone/>
            </a:pPr>
            <a:endParaRPr lang="es-CL" altLang="es-CL" sz="2400" dirty="0"/>
          </a:p>
          <a:p>
            <a:pPr marL="0" indent="0" algn="just" eaLnBrk="0" hangingPunct="0">
              <a:lnSpc>
                <a:spcPct val="100000"/>
              </a:lnSpc>
              <a:spcBef>
                <a:spcPct val="0"/>
              </a:spcBef>
              <a:buNone/>
            </a:pPr>
            <a:r>
              <a:rPr lang="es-CL" altLang="es-CL" u="sng" dirty="0">
                <a:solidFill>
                  <a:srgbClr val="0B5394"/>
                </a:solidFill>
                <a:latin typeface="Trebuchet MS" panose="020B0603020202020204" pitchFamily="34" charset="0"/>
              </a:rPr>
              <a:t>Si no postula en este plazo (años 2024 o 2025), se entiende que renuncia irrevocablemente a los beneficios de las leyes de incentivo al retiro</a:t>
            </a:r>
            <a:endParaRPr lang="es-CL" altLang="es-CL" sz="2400" dirty="0"/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65717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CA4FCC-8DBD-40C0-BE1B-2BD5583445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2145" y="401098"/>
            <a:ext cx="7647709" cy="677108"/>
          </a:xfrm>
        </p:spPr>
        <p:txBody>
          <a:bodyPr/>
          <a:lstStyle/>
          <a:p>
            <a:r>
              <a:rPr lang="es-CL" b="1" dirty="0"/>
              <a:t>Requisitos de Postulación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593939E7-A1F3-4F15-A082-92CD5E0AB553}"/>
              </a:ext>
            </a:extLst>
          </p:cNvPr>
          <p:cNvGraphicFramePr/>
          <p:nvPr>
            <p:extLst/>
          </p:nvPr>
        </p:nvGraphicFramePr>
        <p:xfrm>
          <a:off x="2272145" y="1103606"/>
          <a:ext cx="8382000" cy="439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5950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EDF263-A60D-4FB8-BAB9-A3A8CCAC9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-29563"/>
            <a:ext cx="10515600" cy="1325563"/>
          </a:xfrm>
          <a:noFill/>
        </p:spPr>
        <p:txBody>
          <a:bodyPr/>
          <a:lstStyle/>
          <a:p>
            <a:pPr algn="ctr"/>
            <a:r>
              <a:rPr lang="es-CL" dirty="0"/>
              <a:t>Importante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26BF7A7-1DF6-4B2B-8869-33A431B310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97954" y="1035594"/>
            <a:ext cx="4161175" cy="4001095"/>
          </a:xfrm>
        </p:spPr>
        <p:txBody>
          <a:bodyPr/>
          <a:lstStyle/>
          <a:p>
            <a:pPr algn="just"/>
            <a:r>
              <a:rPr lang="es-CL" sz="2600" b="1" dirty="0">
                <a:solidFill>
                  <a:schemeClr val="tx2"/>
                </a:solidFill>
              </a:rPr>
              <a:t>Al momento de postular, ya sea a través de su calidad de personal no académico o en su calidad de funcionario académico, directivo o profesional no académico, recuerde que en el formulario de postulación debe indicar la casilla Afecto artículo </a:t>
            </a:r>
            <a:r>
              <a:rPr lang="es-CL" sz="2600" b="1" dirty="0" smtClean="0">
                <a:solidFill>
                  <a:schemeClr val="tx2"/>
                </a:solidFill>
              </a:rPr>
              <a:t>53 </a:t>
            </a:r>
            <a:r>
              <a:rPr lang="es-CL" sz="2600" b="1" dirty="0">
                <a:solidFill>
                  <a:schemeClr val="tx2"/>
                </a:solidFill>
              </a:rPr>
              <a:t>de ley </a:t>
            </a:r>
            <a:r>
              <a:rPr lang="es-CL" sz="2600" b="1" dirty="0" smtClean="0">
                <a:solidFill>
                  <a:schemeClr val="tx2"/>
                </a:solidFill>
              </a:rPr>
              <a:t>21.647</a:t>
            </a:r>
            <a:endParaRPr lang="es-CL" sz="2600" b="1" dirty="0">
              <a:solidFill>
                <a:schemeClr val="tx2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3248" y="297703"/>
            <a:ext cx="3667125" cy="547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25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5BF78B-A55C-4184-B2B7-15A9A0BE1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5473" y="343915"/>
            <a:ext cx="9274629" cy="738664"/>
          </a:xfrm>
        </p:spPr>
        <p:txBody>
          <a:bodyPr/>
          <a:lstStyle/>
          <a:p>
            <a:pPr algn="ctr"/>
            <a:r>
              <a:rPr lang="es-CL" sz="4800" dirty="0" smtClean="0"/>
              <a:t>Respecto a la asignación de cupos</a:t>
            </a:r>
            <a:endParaRPr lang="es-CL" b="1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AD82CD6-79BA-4116-80E6-D7273625E4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28801" y="1617182"/>
            <a:ext cx="8468359" cy="3877985"/>
          </a:xfrm>
        </p:spPr>
        <p:txBody>
          <a:bodyPr/>
          <a:lstStyle/>
          <a:p>
            <a:pPr algn="just"/>
            <a:r>
              <a:rPr lang="es-CL" sz="3600" dirty="0" smtClean="0">
                <a:solidFill>
                  <a:schemeClr val="accent5">
                    <a:lumMod val="50000"/>
                  </a:schemeClr>
                </a:solidFill>
              </a:rPr>
              <a:t>La ley indica, que las </a:t>
            </a:r>
            <a:r>
              <a:rPr lang="es-CL" sz="3600" b="1" dirty="0" smtClean="0">
                <a:solidFill>
                  <a:schemeClr val="accent5">
                    <a:lumMod val="50000"/>
                  </a:schemeClr>
                </a:solidFill>
              </a:rPr>
              <a:t>personas que postulen por esta causal tendrán prioridad para su asignación de cupos</a:t>
            </a:r>
            <a:r>
              <a:rPr lang="es-CL" sz="3600" dirty="0" smtClean="0">
                <a:solidFill>
                  <a:schemeClr val="accent5">
                    <a:lumMod val="50000"/>
                  </a:schemeClr>
                </a:solidFill>
              </a:rPr>
              <a:t> y serán otorgados  a contar de que la institución empleadora  verifique el cumplimiento de los requisitos. </a:t>
            </a:r>
            <a:endParaRPr lang="es-CL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12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5BF78B-A55C-4184-B2B7-15A9A0BE1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4018" y="343915"/>
            <a:ext cx="5283962" cy="738664"/>
          </a:xfrm>
        </p:spPr>
        <p:txBody>
          <a:bodyPr/>
          <a:lstStyle/>
          <a:p>
            <a:pPr algn="ctr"/>
            <a:r>
              <a:rPr lang="es-CL" sz="4800" dirty="0" smtClean="0"/>
              <a:t>Cese de funciones</a:t>
            </a:r>
            <a:endParaRPr lang="es-CL" b="1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AD82CD6-79BA-4116-80E6-D7273625E4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28801" y="1133856"/>
            <a:ext cx="8468359" cy="3877985"/>
          </a:xfrm>
        </p:spPr>
        <p:txBody>
          <a:bodyPr/>
          <a:lstStyle/>
          <a:p>
            <a:pPr algn="just"/>
            <a:r>
              <a:rPr lang="es-CL" sz="3600" dirty="0">
                <a:solidFill>
                  <a:schemeClr val="accent5">
                    <a:lumMod val="50000"/>
                  </a:schemeClr>
                </a:solidFill>
              </a:rPr>
              <a:t>Cabe señalar que, en caso de ser beneficiario de la bonificación adicional, en virtud del presente proceso especial de postulación, </a:t>
            </a:r>
            <a:r>
              <a:rPr lang="es-ES" sz="3600" b="1" dirty="0">
                <a:solidFill>
                  <a:schemeClr val="accent5">
                    <a:lumMod val="50000"/>
                  </a:schemeClr>
                </a:solidFill>
              </a:rPr>
              <a:t>deberá hacer efectiva su renuncia voluntaria a más tardar dentro del mes siguiente a aquel 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</a:rPr>
              <a:t>en que se notifique que tiene derecho a un cupo de las leyes señaladas.</a:t>
            </a:r>
            <a:endParaRPr lang="es-CL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6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ítulo 1">
            <a:extLst>
              <a:ext uri="{FF2B5EF4-FFF2-40B4-BE49-F238E27FC236}">
                <a16:creationId xmlns:a16="http://schemas.microsoft.com/office/drawing/2014/main" id="{B10919AA-AAEA-6743-BFCC-9223664764F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1849" y="1709738"/>
            <a:ext cx="6198537" cy="2852737"/>
          </a:xfrm>
        </p:spPr>
        <p:txBody>
          <a:bodyPr/>
          <a:lstStyle/>
          <a:p>
            <a:r>
              <a:rPr lang="es-ES" sz="4000" dirty="0"/>
              <a:t>¿ El proceso de incentivo al retiro continuará el año 2025?</a:t>
            </a:r>
            <a:endParaRPr lang="es-CL" altLang="es-CL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41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76943" y="12429"/>
            <a:ext cx="10515600" cy="745868"/>
          </a:xfrm>
        </p:spPr>
        <p:txBody>
          <a:bodyPr/>
          <a:lstStyle/>
          <a:p>
            <a:pPr algn="ctr"/>
            <a:r>
              <a:rPr lang="es-ES" dirty="0" smtClean="0"/>
              <a:t>La respuesta es… SÍ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1446" y="758297"/>
            <a:ext cx="10515600" cy="4351338"/>
          </a:xfrm>
        </p:spPr>
        <p:txBody>
          <a:bodyPr/>
          <a:lstStyle/>
          <a:p>
            <a:pPr algn="just"/>
            <a:r>
              <a:rPr lang="es-ES" sz="3200" dirty="0" smtClean="0">
                <a:solidFill>
                  <a:schemeClr val="accent5">
                    <a:lumMod val="50000"/>
                  </a:schemeClr>
                </a:solidFill>
              </a:rPr>
              <a:t>Habrá un </a:t>
            </a:r>
            <a:r>
              <a:rPr lang="es-ES" sz="3200" b="1" dirty="0" smtClean="0">
                <a:solidFill>
                  <a:schemeClr val="accent5">
                    <a:lumMod val="50000"/>
                  </a:schemeClr>
                </a:solidFill>
              </a:rPr>
              <a:t>noveno proceso de incentivo al retiro</a:t>
            </a:r>
            <a:r>
              <a:rPr lang="es-ES" sz="3200" dirty="0" smtClean="0">
                <a:solidFill>
                  <a:schemeClr val="accent5">
                    <a:lumMod val="50000"/>
                  </a:schemeClr>
                </a:solidFill>
              </a:rPr>
              <a:t>, año 2025, que se realizará en las siguientes condiciones:</a:t>
            </a:r>
            <a:endParaRPr lang="es-CL" sz="32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593939E7-A1F3-4F15-A082-92CD5E0AB553}"/>
              </a:ext>
            </a:extLst>
          </p:cNvPr>
          <p:cNvGraphicFramePr/>
          <p:nvPr>
            <p:extLst/>
          </p:nvPr>
        </p:nvGraphicFramePr>
        <p:xfrm>
          <a:off x="1475310" y="1489365"/>
          <a:ext cx="9406049" cy="439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3004457" y="5883565"/>
            <a:ext cx="60481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accent5">
                    <a:lumMod val="50000"/>
                  </a:schemeClr>
                </a:solidFill>
              </a:rPr>
              <a:t>Nota: </a:t>
            </a:r>
            <a:r>
              <a:rPr lang="es-ES" dirty="0" smtClean="0">
                <a:solidFill>
                  <a:schemeClr val="accent5">
                    <a:lumMod val="50000"/>
                  </a:schemeClr>
                </a:solidFill>
              </a:rPr>
              <a:t>Mayores detalles se informarán en charlas de este proceso, durante el año 2025.</a:t>
            </a:r>
            <a:endParaRPr lang="es-CL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485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power point dgdp2  -  Modo de compatibilidad" id="{C99CF319-DB7C-DC42-A610-9CCE2A5DF776}" vid="{090F2DF2-5D31-5540-BBFA-20F6017F8F9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923</TotalTime>
  <Words>656</Words>
  <Application>Microsoft Office PowerPoint</Application>
  <PresentationFormat>Panorámica</PresentationFormat>
  <Paragraphs>35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8" baseType="lpstr">
      <vt:lpstr>Arial</vt:lpstr>
      <vt:lpstr>Calibri</vt:lpstr>
      <vt:lpstr>Gill Sans MT</vt:lpstr>
      <vt:lpstr>Trebuchet MS</vt:lpstr>
      <vt:lpstr>Trebuchet MS</vt:lpstr>
      <vt:lpstr>Tema de Office</vt:lpstr>
      <vt:lpstr>PROCESO ESPECIAL DE INCENTIVO AL RETIRO, FUNCIONARIOS/AS CON ENFERMEDADES TERMINALES- ART. 53 LEY 21.647 </vt:lpstr>
      <vt:lpstr>Apertura de Proceso Especial Incentivo al retiro </vt:lpstr>
      <vt:lpstr>Plazos y forma de postulación</vt:lpstr>
      <vt:lpstr>Requisitos de Postulación</vt:lpstr>
      <vt:lpstr>Importante</vt:lpstr>
      <vt:lpstr>Respecto a la asignación de cupos</vt:lpstr>
      <vt:lpstr>Cese de funciones</vt:lpstr>
      <vt:lpstr>¿ El proceso de incentivo al retiro continuará el año 2025?</vt:lpstr>
      <vt:lpstr>La respuesta es… SÍ</vt:lpstr>
      <vt:lpstr>¿ Qué ocurre con el resto de casos?</vt:lpstr>
      <vt:lpstr>Para mayor información</vt:lpstr>
      <vt:lpstr>Gracias por su atención.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ESTE ES UN EJEMPLO DE  TÍTULO EN PORTADA DEJANDO ESPACIO A CC</dc:title>
  <dc:creator>Juan Pablo Muñoz</dc:creator>
  <cp:lastModifiedBy>Diego Abel Duran Toledo (diego.duran.t)</cp:lastModifiedBy>
  <cp:revision>44</cp:revision>
  <dcterms:created xsi:type="dcterms:W3CDTF">2020-09-30T22:01:25Z</dcterms:created>
  <dcterms:modified xsi:type="dcterms:W3CDTF">2024-05-02T22:29:42Z</dcterms:modified>
</cp:coreProperties>
</file>