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ms-office.legacyDiagramTex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5" r:id="rId2"/>
    <p:sldId id="257" r:id="rId3"/>
    <p:sldId id="258" r:id="rId4"/>
    <p:sldId id="276" r:id="rId5"/>
    <p:sldId id="259" r:id="rId6"/>
    <p:sldId id="260" r:id="rId7"/>
    <p:sldId id="261" r:id="rId8"/>
    <p:sldId id="277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66CCFF"/>
    <a:srgbClr val="CCECFF"/>
    <a:srgbClr val="FF3300"/>
    <a:srgbClr val="66FFFF"/>
    <a:srgbClr val="99FFCC"/>
    <a:srgbClr val="FFFF99"/>
    <a:srgbClr val="66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5" autoAdjust="0"/>
    <p:restoredTop sz="94660"/>
  </p:normalViewPr>
  <p:slideViewPr>
    <p:cSldViewPr>
      <p:cViewPr varScale="1">
        <p:scale>
          <a:sx n="53" d="100"/>
          <a:sy n="53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626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06/relationships/legacyDocTextInfo" Target="legacyDocTextInfo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915859E-603C-43B4-80A9-35CB4F82A61B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348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BD23CA5-FEA1-4581-A885-841EDD1EAE1E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084541-B34C-42E0-9759-F922FAF8F347}" type="slidenum">
              <a:rPr lang="es-ES"/>
              <a:pPr/>
              <a:t>1</a:t>
            </a:fld>
            <a:endParaRPr lang="es-ES"/>
          </a:p>
        </p:txBody>
      </p:sp>
      <p:sp>
        <p:nvSpPr>
          <p:cNvPr id="3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02AEA0-73F2-409E-BE66-35A48A3A1BB4}" type="slidenum">
              <a:rPr lang="es-ES"/>
              <a:pPr/>
              <a:t>10</a:t>
            </a:fld>
            <a:endParaRPr lang="es-ES"/>
          </a:p>
        </p:txBody>
      </p:sp>
      <p:sp>
        <p:nvSpPr>
          <p:cNvPr id="45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1E0C65-4ADC-455D-8814-F60F40A18614}" type="slidenum">
              <a:rPr lang="es-ES"/>
              <a:pPr/>
              <a:t>11</a:t>
            </a:fld>
            <a:endParaRPr lang="es-ES"/>
          </a:p>
        </p:txBody>
      </p:sp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F7462A-BCF2-497D-9846-F94ACFECF257}" type="slidenum">
              <a:rPr lang="es-ES"/>
              <a:pPr/>
              <a:t>12</a:t>
            </a:fld>
            <a:endParaRPr lang="es-ES"/>
          </a:p>
        </p:txBody>
      </p:sp>
      <p:sp>
        <p:nvSpPr>
          <p:cNvPr id="47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832BE0-F178-4838-ADE2-17A5184A1E3D}" type="slidenum">
              <a:rPr lang="es-ES"/>
              <a:pPr/>
              <a:t>13</a:t>
            </a:fld>
            <a:endParaRPr lang="es-ES"/>
          </a:p>
        </p:txBody>
      </p:sp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7A0868-FE1D-453E-B49A-D8E04E86DD98}" type="slidenum">
              <a:rPr lang="es-ES"/>
              <a:pPr/>
              <a:t>14</a:t>
            </a:fld>
            <a:endParaRPr lang="es-ES"/>
          </a:p>
        </p:txBody>
      </p:sp>
      <p:sp>
        <p:nvSpPr>
          <p:cNvPr id="4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6B8DCA-6070-4045-B59B-70B9D2D40B7A}" type="slidenum">
              <a:rPr lang="es-ES"/>
              <a:pPr/>
              <a:t>15</a:t>
            </a:fld>
            <a:endParaRPr lang="es-ES"/>
          </a:p>
        </p:txBody>
      </p:sp>
      <p:sp>
        <p:nvSpPr>
          <p:cNvPr id="50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657FBD-9948-4681-94D7-134141AF648C}" type="slidenum">
              <a:rPr lang="es-ES"/>
              <a:pPr/>
              <a:t>16</a:t>
            </a:fld>
            <a:endParaRPr lang="es-ES"/>
          </a:p>
        </p:txBody>
      </p:sp>
      <p:sp>
        <p:nvSpPr>
          <p:cNvPr id="51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6DCE96-D2DF-435A-8B5D-16B5510A63FF}" type="slidenum">
              <a:rPr lang="es-ES"/>
              <a:pPr/>
              <a:t>17</a:t>
            </a:fld>
            <a:endParaRPr lang="es-ES"/>
          </a:p>
        </p:txBody>
      </p:sp>
      <p:sp>
        <p:nvSpPr>
          <p:cNvPr id="52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833049-09BF-4ED1-9085-B45B70DD278B}" type="slidenum">
              <a:rPr lang="es-ES"/>
              <a:pPr/>
              <a:t>18</a:t>
            </a:fld>
            <a:endParaRPr lang="es-ES"/>
          </a:p>
        </p:txBody>
      </p:sp>
      <p:sp>
        <p:nvSpPr>
          <p:cNvPr id="532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F4479D-19CA-4ADF-A6EA-65689907D93D}" type="slidenum">
              <a:rPr lang="es-ES"/>
              <a:pPr/>
              <a:t>19</a:t>
            </a:fld>
            <a:endParaRPr lang="es-ES"/>
          </a:p>
        </p:txBody>
      </p:sp>
      <p:sp>
        <p:nvSpPr>
          <p:cNvPr id="54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08EF58-D02D-47FE-BD35-562BF3D7ADAA}" type="slidenum">
              <a:rPr lang="es-ES"/>
              <a:pPr/>
              <a:t>2</a:t>
            </a:fld>
            <a:endParaRPr lang="es-ES"/>
          </a:p>
        </p:txBody>
      </p:sp>
      <p:sp>
        <p:nvSpPr>
          <p:cNvPr id="36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752847-DC21-44A7-ACB7-13986BCE36A0}" type="slidenum">
              <a:rPr lang="es-ES"/>
              <a:pPr/>
              <a:t>20</a:t>
            </a:fld>
            <a:endParaRPr lang="es-ES"/>
          </a:p>
        </p:txBody>
      </p:sp>
      <p:sp>
        <p:nvSpPr>
          <p:cNvPr id="552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37C0A2-E70E-4E41-BA0C-7CCC38C98ABF}" type="slidenum">
              <a:rPr lang="es-ES"/>
              <a:pPr/>
              <a:t>21</a:t>
            </a:fld>
            <a:endParaRPr lang="es-ES"/>
          </a:p>
        </p:txBody>
      </p:sp>
      <p:sp>
        <p:nvSpPr>
          <p:cNvPr id="56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E07CDF-F057-441E-8E4B-FB841AB4A3F9}" type="slidenum">
              <a:rPr lang="es-ES"/>
              <a:pPr/>
              <a:t>3</a:t>
            </a:fld>
            <a:endParaRPr lang="es-ES"/>
          </a:p>
        </p:txBody>
      </p:sp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044C6F-BC10-4572-91E1-99F8EFD3CC6D}" type="slidenum">
              <a:rPr lang="es-ES"/>
              <a:pPr/>
              <a:t>4</a:t>
            </a:fld>
            <a:endParaRPr lang="es-ES"/>
          </a:p>
        </p:txBody>
      </p:sp>
      <p:sp>
        <p:nvSpPr>
          <p:cNvPr id="38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C1977C-0790-4CBC-8ED5-0F7F69CDFF03}" type="slidenum">
              <a:rPr lang="es-ES"/>
              <a:pPr/>
              <a:t>5</a:t>
            </a:fld>
            <a:endParaRPr lang="es-ES"/>
          </a:p>
        </p:txBody>
      </p:sp>
      <p:sp>
        <p:nvSpPr>
          <p:cNvPr id="3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2C9400-052D-45D8-866C-64FE8EEBC104}" type="slidenum">
              <a:rPr lang="es-ES"/>
              <a:pPr/>
              <a:t>6</a:t>
            </a:fld>
            <a:endParaRPr lang="es-ES"/>
          </a:p>
        </p:txBody>
      </p:sp>
      <p:sp>
        <p:nvSpPr>
          <p:cNvPr id="4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0354C3-67F4-4390-BDBB-B3A5092FD07F}" type="slidenum">
              <a:rPr lang="es-ES"/>
              <a:pPr/>
              <a:t>7</a:t>
            </a:fld>
            <a:endParaRPr lang="es-ES"/>
          </a:p>
        </p:txBody>
      </p:sp>
      <p:sp>
        <p:nvSpPr>
          <p:cNvPr id="4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63D94F-B9A7-434A-9043-86665155A67F}" type="slidenum">
              <a:rPr lang="es-ES"/>
              <a:pPr/>
              <a:t>8</a:t>
            </a:fld>
            <a:endParaRPr lang="es-ES"/>
          </a:p>
        </p:txBody>
      </p:sp>
      <p:sp>
        <p:nvSpPr>
          <p:cNvPr id="4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9CC1EC-AC36-432D-9F13-67C96ACAB3B4}" type="slidenum">
              <a:rPr lang="es-ES"/>
              <a:pPr/>
              <a:t>9</a:t>
            </a:fld>
            <a:endParaRPr lang="es-ES"/>
          </a:p>
        </p:txBody>
      </p:sp>
      <p:sp>
        <p:nvSpPr>
          <p:cNvPr id="44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05600" y="609600"/>
            <a:ext cx="19812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762000" y="609600"/>
            <a:ext cx="57912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162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62000" y="1981200"/>
            <a:ext cx="37719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7719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162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62000" y="1981200"/>
            <a:ext cx="37719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86300" y="1981200"/>
            <a:ext cx="37719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86300" y="4114800"/>
            <a:ext cx="37719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62000" y="1981200"/>
            <a:ext cx="37719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7719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6096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81200"/>
            <a:ext cx="7696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8610600" y="6400800"/>
            <a:ext cx="34131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fld id="{0BC1A652-0575-45A0-8F86-489E575F9088}" type="slidenum">
              <a:rPr lang="en-US" altLang="en-US" sz="1000">
                <a:solidFill>
                  <a:srgbClr val="660033"/>
                </a:solidFill>
              </a:rPr>
              <a:pPr algn="r"/>
              <a:t>‹Nº›</a:t>
            </a:fld>
            <a:endParaRPr lang="en-US" altLang="en-US" sz="1000">
              <a:solidFill>
                <a:srgbClr val="660033"/>
              </a:solidFill>
            </a:endParaRPr>
          </a:p>
        </p:txBody>
      </p:sp>
      <p:pic>
        <p:nvPicPr>
          <p:cNvPr id="1037" name="Picture 13" descr="design_condensed"/>
          <p:cNvPicPr>
            <a:picLocks noChangeAspect="1" noChangeArrowheads="1"/>
          </p:cNvPicPr>
          <p:nvPr userDrawn="1"/>
        </p:nvPicPr>
        <p:blipFill>
          <a:blip r:embed="rId16" cstate="print">
            <a:lum bright="36000"/>
          </a:blip>
          <a:srcRect/>
          <a:stretch>
            <a:fillRect/>
          </a:stretch>
        </p:blipFill>
        <p:spPr bwMode="auto">
          <a:xfrm>
            <a:off x="0" y="0"/>
            <a:ext cx="1143000" cy="1066800"/>
          </a:xfrm>
          <a:prstGeom prst="rect">
            <a:avLst/>
          </a:prstGeom>
          <a:noFill/>
        </p:spPr>
      </p:pic>
      <p:sp>
        <p:nvSpPr>
          <p:cNvPr id="1040" name="Text Box 16"/>
          <p:cNvSpPr txBox="1">
            <a:spLocks noChangeArrowheads="1"/>
          </p:cNvSpPr>
          <p:nvPr userDrawn="1"/>
        </p:nvSpPr>
        <p:spPr bwMode="auto">
          <a:xfrm>
            <a:off x="1143000" y="228600"/>
            <a:ext cx="3733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25000"/>
              </a:lnSpc>
              <a:spcBef>
                <a:spcPct val="50000"/>
              </a:spcBef>
            </a:pPr>
            <a:r>
              <a:rPr lang="es-ES" sz="1200">
                <a:solidFill>
                  <a:schemeClr val="bg1"/>
                </a:solidFill>
                <a:latin typeface="Arial Unicode MS" pitchFamily="34" charset="-128"/>
              </a:rPr>
              <a:t>Información y Gestión del Conocimiento</a:t>
            </a:r>
          </a:p>
          <a:p>
            <a:pPr>
              <a:lnSpc>
                <a:spcPct val="25000"/>
              </a:lnSpc>
              <a:spcBef>
                <a:spcPct val="50000"/>
              </a:spcBef>
            </a:pPr>
            <a:r>
              <a:rPr lang="es-ES" sz="1200">
                <a:solidFill>
                  <a:schemeClr val="bg1"/>
                </a:solidFill>
                <a:latin typeface="Arial Unicode MS" pitchFamily="34" charset="-128"/>
              </a:rPr>
              <a:t>Unidad de Bioética OPS/OMS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FFC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FFCC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FFCC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FFCC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FFCC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FFCC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FFCC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FFCC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FFCC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–"/>
        <a:defRPr sz="2000">
          <a:solidFill>
            <a:schemeClr val="bg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2000">
          <a:solidFill>
            <a:schemeClr val="bg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–"/>
        <a:defRPr sz="2000">
          <a:solidFill>
            <a:schemeClr val="bg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»"/>
        <a:defRPr sz="2000">
          <a:solidFill>
            <a:schemeClr val="bg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»"/>
        <a:defRPr sz="2000">
          <a:solidFill>
            <a:schemeClr val="bg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»"/>
        <a:defRPr sz="2000">
          <a:solidFill>
            <a:schemeClr val="bg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»"/>
        <a:defRPr sz="2000">
          <a:solidFill>
            <a:schemeClr val="bg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bioetica.bvsalud.org/xml2html/xmlRoot.php?xml=xml/es/bvs.xml&amp;xsl=xsl/level2.xsl&amp;lang=es&amp;tab=collection&amp;item=1&amp;graphic=ye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bioetica.bvsalud.org/xml2html/xmlListT.php?xml%5b%5d=lis-Regional/E/define.xml&amp;xml%5b%5d=lis-Regional/E/defineContent.xml&amp;xsl=lis-Regional/home.xs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ecs.bvs.br/E/homepagee.htm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bioetica.bvsalud.org/docs/level21.php?graphic=yes&amp;lang=es&amp;id=021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bioetica.bvsalud.org/html/es/topic.html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file:///\\opschi1\bioetica\Users\Gfu\BVSBio&#233;tica\Biblioteca%20Virtual%20Bio&#233;tica.htm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2743200" y="2895600"/>
            <a:ext cx="3733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>
                <a:solidFill>
                  <a:schemeClr val="bg1"/>
                </a:solidFill>
                <a:latin typeface="Arial Black" pitchFamily="34" charset="0"/>
              </a:rPr>
              <a:t> La Biblioteca Virtual Bioética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5943600" y="5257800"/>
            <a:ext cx="2438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>
                <a:solidFill>
                  <a:schemeClr val="bg1"/>
                </a:solidFill>
              </a:rPr>
              <a:t>Sandra Herrera</a:t>
            </a:r>
          </a:p>
          <a:p>
            <a:pPr>
              <a:spcBef>
                <a:spcPct val="50000"/>
              </a:spcBef>
            </a:pPr>
            <a:r>
              <a:rPr lang="es-ES" sz="1800">
                <a:solidFill>
                  <a:schemeClr val="bg1"/>
                </a:solidFill>
              </a:rPr>
              <a:t>Guillermo Fuentes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609600"/>
            <a:ext cx="7162800" cy="914400"/>
          </a:xfrm>
        </p:spPr>
        <p:txBody>
          <a:bodyPr/>
          <a:lstStyle/>
          <a:p>
            <a:r>
              <a:rPr lang="es-ES" sz="2400"/>
              <a:t>Objetivos…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s-ES">
                <a:solidFill>
                  <a:srgbClr val="FFFF99"/>
                </a:solidFill>
              </a:rPr>
              <a:t>c) Poner a disposición de los Centros de Educación, materiales y bibliografías para uso de docencia e investigación, de tal forma de contribuir con la promoción de esta disciplina a nivel regional.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>
              <a:solidFill>
                <a:srgbClr val="FFFF99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s-ES">
                <a:solidFill>
                  <a:srgbClr val="FFFF99"/>
                </a:solidFill>
              </a:rPr>
              <a:t>d) Promover actividades científicas, educativas y de políticas asociadas al campo de la Bioética, en los ámbitos nacionales y a nivel regional.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>
              <a:solidFill>
                <a:srgbClr val="FFFF99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s-ES">
                <a:solidFill>
                  <a:srgbClr val="FFFF99"/>
                </a:solidFill>
              </a:rPr>
              <a:t>c) Propiciar redes de interacción científico – técnica entre profesionales, académicos, científicos, estudiantes y publico en general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>
              <a:solidFill>
                <a:srgbClr val="FFFF99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>
              <a:solidFill>
                <a:srgbClr val="FFFF99"/>
              </a:solidFill>
            </a:endParaRPr>
          </a:p>
          <a:p>
            <a:endParaRPr lang="es-ES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914400"/>
            <a:ext cx="7315200" cy="914400"/>
          </a:xfrm>
        </p:spPr>
        <p:txBody>
          <a:bodyPr/>
          <a:lstStyle/>
          <a:p>
            <a:pPr algn="ctr"/>
            <a:r>
              <a:rPr lang="es-ES" altLang="ko-KR" sz="2400" b="1">
                <a:ea typeface="굴림" charset="-127"/>
              </a:rPr>
              <a:t>Desarrollo y puesta en marcha </a:t>
            </a:r>
            <a:br>
              <a:rPr lang="es-ES" altLang="ko-KR" sz="2400" b="1">
                <a:ea typeface="굴림" charset="-127"/>
              </a:rPr>
            </a:br>
            <a:r>
              <a:rPr lang="es-ES" altLang="ko-KR" sz="2400" b="1">
                <a:ea typeface="굴림" charset="-127"/>
              </a:rPr>
              <a:t>de la BVS – Bioética</a:t>
            </a:r>
            <a:r>
              <a:rPr lang="es-ES" altLang="ko-KR" sz="2400">
                <a:ea typeface="굴림" charset="-127"/>
              </a:rPr>
              <a:t> </a:t>
            </a:r>
            <a:r>
              <a:rPr lang="es-ES" sz="2400"/>
              <a:t/>
            </a:r>
            <a:br>
              <a:rPr lang="es-ES" sz="2400"/>
            </a:br>
            <a:endParaRPr lang="es-ES" sz="240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6106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es-ES" altLang="ko-KR" sz="1800">
                <a:solidFill>
                  <a:srgbClr val="FFFF99"/>
                </a:solidFill>
                <a:ea typeface="굴림" charset="-127"/>
              </a:rPr>
              <a:t>Para el desarrollo y puesta en marcha de este proyecto se han considerado los lineamientos centrales propuestos por Bireme OPS/OMS.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endParaRPr lang="es-ES" altLang="ko-KR" sz="1800">
              <a:solidFill>
                <a:srgbClr val="FFFF99"/>
              </a:solidFill>
              <a:ea typeface="굴림" charset="-127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es-ES" sz="1800" b="1">
                <a:solidFill>
                  <a:srgbClr val="99FFCC"/>
                </a:solidFill>
              </a:rPr>
              <a:t>Fuentes de Información – </a:t>
            </a:r>
            <a:r>
              <a:rPr lang="es-ES" sz="1800" b="1">
                <a:solidFill>
                  <a:srgbClr val="99FFCC"/>
                </a:solidFill>
                <a:hlinkClick r:id="rId3"/>
              </a:rPr>
              <a:t>Bases de Datos</a:t>
            </a:r>
            <a:endParaRPr lang="es-ES" sz="1800" b="1">
              <a:solidFill>
                <a:srgbClr val="99FFCC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endParaRPr lang="es-ES" sz="1800" b="1">
              <a:solidFill>
                <a:srgbClr val="99FFCC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es-ES" altLang="ko-KR" sz="1800">
                <a:solidFill>
                  <a:srgbClr val="FFFF99"/>
                </a:solidFill>
                <a:ea typeface="굴림" charset="-127"/>
              </a:rPr>
              <a:t>La fase inicial de este proyecto, ha estado centrada en las fuentes de información, específicamente en el diseño y puesta en línea de la </a:t>
            </a:r>
            <a:r>
              <a:rPr lang="es-ES" altLang="ko-KR" sz="1800" b="1">
                <a:solidFill>
                  <a:srgbClr val="FFFF99"/>
                </a:solidFill>
                <a:ea typeface="굴림" charset="-127"/>
              </a:rPr>
              <a:t>base de datos local Biodoc</a:t>
            </a:r>
            <a:r>
              <a:rPr lang="es-ES" altLang="ko-KR" sz="1800">
                <a:solidFill>
                  <a:srgbClr val="FFFF99"/>
                </a:solidFill>
                <a:ea typeface="굴림" charset="-127"/>
              </a:rPr>
              <a:t>, mantenida por la Unidad de Bioética OPS/OMS.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es-ES" sz="1800">
                <a:solidFill>
                  <a:srgbClr val="FFFF99"/>
                </a:solidFill>
              </a:rPr>
              <a:t>Para las estrategias de búsqueda de información, la base de datos Biodoc se ha asociado a las bases de datos internacionales </a:t>
            </a:r>
            <a:r>
              <a:rPr lang="es-ES" altLang="ko-KR" sz="1800">
                <a:solidFill>
                  <a:srgbClr val="FFFF99"/>
                </a:solidFill>
                <a:ea typeface="굴림" charset="-127"/>
              </a:rPr>
              <a:t>Medline y  Lilacs, de tal manera que las personas interesadas en conseguir información especializada, puedan hacerlo en las tres bases de datos simultáneamente.</a:t>
            </a:r>
            <a:endParaRPr lang="es-E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0"/>
            <a:ext cx="7162800" cy="914400"/>
          </a:xfrm>
        </p:spPr>
        <p:txBody>
          <a:bodyPr/>
          <a:lstStyle/>
          <a:p>
            <a:pPr algn="ctr"/>
            <a:r>
              <a:rPr lang="es-ES" sz="2400" b="1"/>
              <a:t>Localizador de Información en Bioética </a:t>
            </a:r>
            <a:r>
              <a:rPr lang="es-ES" sz="2400" b="1">
                <a:hlinkClick r:id="rId3"/>
              </a:rPr>
              <a:t>Lis Bioética</a:t>
            </a:r>
            <a:endParaRPr lang="es-ES" sz="2400" b="1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62200"/>
            <a:ext cx="8534400" cy="41910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  <a:buFontTx/>
              <a:buNone/>
            </a:pPr>
            <a:endParaRPr lang="es-ES">
              <a:solidFill>
                <a:srgbClr val="FFFF99"/>
              </a:solidFill>
            </a:endParaRP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s-ES">
                <a:solidFill>
                  <a:srgbClr val="FFFF99"/>
                </a:solidFill>
              </a:rPr>
              <a:t>Realizado a través de la </a:t>
            </a:r>
            <a:r>
              <a:rPr lang="es-ES" i="1">
                <a:solidFill>
                  <a:srgbClr val="FFFF99"/>
                </a:solidFill>
              </a:rPr>
              <a:t>metodología LIS</a:t>
            </a:r>
            <a:r>
              <a:rPr lang="es-ES">
                <a:solidFill>
                  <a:srgbClr val="FFFF99"/>
                </a:solidFill>
              </a:rPr>
              <a:t>, permite </a:t>
            </a:r>
            <a:r>
              <a:rPr lang="es-ES" altLang="ko-KR">
                <a:solidFill>
                  <a:srgbClr val="FFFF99"/>
                </a:solidFill>
                <a:ea typeface="굴림" charset="-127"/>
              </a:rPr>
              <a:t>la creación de un catálogo de fuentes de información disponibles en la Internet y seleccionada de acuerdo con estándares de calidad y criterios preestablecidos. 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endParaRPr lang="es-ES" altLang="ko-KR">
              <a:solidFill>
                <a:srgbClr val="FFFF99"/>
              </a:solidFill>
              <a:ea typeface="굴림" charset="-127"/>
            </a:endParaRP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s-ES" altLang="ko-KR" i="1">
                <a:solidFill>
                  <a:srgbClr val="FFFF99"/>
                </a:solidFill>
                <a:ea typeface="굴림" charset="-127"/>
              </a:rPr>
              <a:t>LIS - Bioética</a:t>
            </a:r>
            <a:r>
              <a:rPr lang="es-ES" altLang="ko-KR">
                <a:solidFill>
                  <a:srgbClr val="FFFF99"/>
                </a:solidFill>
                <a:ea typeface="굴림" charset="-127"/>
              </a:rPr>
              <a:t> permite la descripción y recuperación de fuentes de información disponibles en Internet, y funciona sobre la base de las áreas temáticas en la especialidad de Bioética, previamente establecidas para operar en este sistema. </a:t>
            </a:r>
            <a:endParaRPr lang="es-ES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1600200"/>
            <a:ext cx="7162800" cy="1143000"/>
          </a:xfrm>
        </p:spPr>
        <p:txBody>
          <a:bodyPr/>
          <a:lstStyle/>
          <a:p>
            <a:r>
              <a:rPr lang="es-ES" altLang="ko-KR" sz="2400" b="1">
                <a:ea typeface="굴림" charset="-127"/>
              </a:rPr>
              <a:t>Terminología especializada en Bioética</a:t>
            </a:r>
            <a:r>
              <a:rPr lang="es-ES" sz="2400" b="1"/>
              <a:t/>
            </a:r>
            <a:br>
              <a:rPr lang="es-ES" sz="2400" b="1"/>
            </a:br>
            <a:endParaRPr lang="es-ES" sz="2400" b="1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514600"/>
            <a:ext cx="8534400" cy="27432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  <a:buFontTx/>
              <a:buNone/>
            </a:pPr>
            <a:endParaRPr lang="es-ES" altLang="ko-KR">
              <a:solidFill>
                <a:srgbClr val="FFFF99"/>
              </a:solidFill>
              <a:ea typeface="굴림" charset="-127"/>
            </a:endParaRP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endParaRPr lang="es-ES" altLang="ko-KR">
              <a:solidFill>
                <a:srgbClr val="FFFF99"/>
              </a:solidFill>
              <a:ea typeface="굴림" charset="-127"/>
            </a:endParaRP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s-ES" altLang="ko-KR">
                <a:solidFill>
                  <a:srgbClr val="FFFF99"/>
                </a:solidFill>
                <a:ea typeface="굴림" charset="-127"/>
              </a:rPr>
              <a:t>Este componente integrador  nos permite libre consulta al </a:t>
            </a:r>
            <a:r>
              <a:rPr lang="es-ES" altLang="ko-KR">
                <a:solidFill>
                  <a:srgbClr val="FFFF99"/>
                </a:solidFill>
                <a:ea typeface="굴림" charset="-127"/>
                <a:hlinkClick r:id="rId3"/>
              </a:rPr>
              <a:t>Decs</a:t>
            </a:r>
            <a:r>
              <a:rPr lang="es-ES" altLang="ko-KR">
                <a:solidFill>
                  <a:srgbClr val="FFFF99"/>
                </a:solidFill>
                <a:ea typeface="굴림" charset="-127"/>
              </a:rPr>
              <a:t>, instrumento especializado cuyo contenido aborda Términos y Conceptos especializados en Ciencias de la Salud, y también en el área de la Bioética.</a:t>
            </a:r>
            <a:endParaRPr lang="es-ES">
              <a:solidFill>
                <a:srgbClr val="FFFF99"/>
              </a:solidFill>
            </a:endParaRPr>
          </a:p>
          <a:p>
            <a:pPr>
              <a:buFontTx/>
              <a:buNone/>
            </a:pPr>
            <a:endParaRPr lang="es-ES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524000"/>
            <a:ext cx="7162800" cy="1143000"/>
          </a:xfrm>
        </p:spPr>
        <p:txBody>
          <a:bodyPr/>
          <a:lstStyle/>
          <a:p>
            <a:r>
              <a:rPr lang="es-ES" altLang="ko-KR" sz="2400" b="1">
                <a:ea typeface="굴림" charset="-127"/>
              </a:rPr>
              <a:t>Acerca de BVS-Bioética</a:t>
            </a:r>
            <a:r>
              <a:rPr lang="es-ES" sz="2400" b="1"/>
              <a:t/>
            </a:r>
            <a:br>
              <a:rPr lang="es-ES" sz="2400" b="1"/>
            </a:br>
            <a:endParaRPr lang="es-ES" sz="2400" b="1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514600"/>
            <a:ext cx="8610600" cy="35814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s-ES" altLang="ko-KR">
                <a:solidFill>
                  <a:srgbClr val="FFFF99"/>
                </a:solidFill>
                <a:ea typeface="굴림" charset="-127"/>
              </a:rPr>
              <a:t>En esta sección se pondrá a disposición información referida a la Unidad de Bioética OPS/OMS y se establecerá un link referenciado al sitio Web desarrollado por la Unidad. 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endParaRPr lang="es-ES" altLang="ko-KR">
              <a:solidFill>
                <a:srgbClr val="FFFF99"/>
              </a:solidFill>
              <a:ea typeface="굴림" charset="-127"/>
            </a:endParaRP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s-ES" b="1">
                <a:solidFill>
                  <a:srgbClr val="99FFCC"/>
                </a:solidFill>
              </a:rPr>
              <a:t>Noticias y Destacados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s-ES">
                <a:solidFill>
                  <a:srgbClr val="FFFF99"/>
                </a:solidFill>
              </a:rPr>
              <a:t>El sitio también cuenta con una sección para publicar noticias y destacados con el acontecer Bioético en toda la región de las Americas.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066800"/>
            <a:ext cx="7162800" cy="609600"/>
          </a:xfrm>
        </p:spPr>
        <p:txBody>
          <a:bodyPr/>
          <a:lstStyle/>
          <a:p>
            <a:pPr algn="ctr"/>
            <a:r>
              <a:rPr lang="pt-BR" altLang="ko-KR" sz="2400" b="1">
                <a:ea typeface="굴림" charset="-127"/>
                <a:hlinkClick r:id="rId3"/>
              </a:rPr>
              <a:t>Comité Consultivo Regional</a:t>
            </a:r>
            <a:r>
              <a:rPr lang="es-ES" altLang="ko-KR" sz="2400">
                <a:ea typeface="굴림" charset="-127"/>
                <a:hlinkClick r:id="rId3"/>
              </a:rPr>
              <a:t> </a:t>
            </a:r>
            <a:endParaRPr lang="es-ES" sz="240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534400" cy="44958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s-ES" altLang="ko-KR" sz="1800">
                <a:solidFill>
                  <a:srgbClr val="FFFF99"/>
                </a:solidFill>
                <a:ea typeface="굴림" charset="-127"/>
              </a:rPr>
              <a:t>Para el desarrollo eficiente y sostenible de la BVS- Bioética, se ha constituido   un Comité Consultivo Regional para lo cual se ha invitado a participar a: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endParaRPr lang="es-ES" altLang="ko-KR" sz="1800">
              <a:solidFill>
                <a:srgbClr val="FFFF99"/>
              </a:solidFill>
              <a:ea typeface="굴림" charset="-127"/>
            </a:endParaRP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s-ES" altLang="ko-KR" sz="1800">
                <a:solidFill>
                  <a:srgbClr val="FFFF99"/>
                </a:solidFill>
                <a:ea typeface="굴림" charset="-127"/>
              </a:rPr>
              <a:t>a) Representantes de instituciones involucradas </a:t>
            </a:r>
            <a:r>
              <a:rPr lang="es-ES" sz="1800">
                <a:solidFill>
                  <a:srgbClr val="FFFF99"/>
                </a:solidFill>
              </a:rPr>
              <a:t>con el área de la Bioética, Bibliotecología y Ciencias de la Información.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s-ES" sz="1800">
                <a:solidFill>
                  <a:srgbClr val="FFFF99"/>
                </a:solidFill>
              </a:rPr>
              <a:t>b) Puntos Focales de Bioética distribuidos en las representaciones de OPS/OMS en los países de la Región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endParaRPr lang="es-ES" sz="1800">
              <a:solidFill>
                <a:srgbClr val="FFFF99"/>
              </a:solidFill>
            </a:endParaRP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s-ES" altLang="ko-KR" sz="1800">
                <a:solidFill>
                  <a:srgbClr val="FFFF99"/>
                </a:solidFill>
                <a:ea typeface="굴림" charset="-127"/>
              </a:rPr>
              <a:t>Este comité consultivo Regional será coordinado por la Unidad de Bioética OPS/OMS, quienes serán los encargados de la administración, soporte tecnológico y mantenimiento de las fuentes de información presentes en la BVS- Bioética.</a:t>
            </a:r>
            <a:endParaRPr lang="es-ES" sz="1800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b="1"/>
              <a:t>Funciones del Comité Consultivo Regional BVS-Bioética</a:t>
            </a:r>
            <a:endParaRPr lang="es-ES" sz="2400" b="1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685800" y="2133600"/>
            <a:ext cx="373380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>
                <a:solidFill>
                  <a:srgbClr val="FFFF99"/>
                </a:solidFill>
                <a:latin typeface="Arial" charset="0"/>
              </a:rPr>
              <a:t>FUNCIONES</a:t>
            </a:r>
            <a:br>
              <a:rPr lang="en-US" sz="1800">
                <a:solidFill>
                  <a:srgbClr val="FFFF99"/>
                </a:solidFill>
                <a:latin typeface="Arial" charset="0"/>
              </a:rPr>
            </a:br>
            <a:r>
              <a:rPr lang="en-US" sz="1800">
                <a:solidFill>
                  <a:srgbClr val="FFFF99"/>
                </a:solidFill>
                <a:latin typeface="Arial" charset="0"/>
              </a:rPr>
              <a:t>PRINCIPALES</a:t>
            </a:r>
            <a:br>
              <a:rPr lang="en-US" sz="1800">
                <a:solidFill>
                  <a:srgbClr val="FFFF99"/>
                </a:solidFill>
                <a:latin typeface="Arial" charset="0"/>
              </a:rPr>
            </a:br>
            <a:endParaRPr lang="en-US" sz="1800">
              <a:solidFill>
                <a:srgbClr val="FFFF99"/>
              </a:solidFill>
              <a:latin typeface="Arial" charset="0"/>
            </a:endParaRPr>
          </a:p>
          <a:p>
            <a:r>
              <a:rPr lang="en-US" sz="1800">
                <a:solidFill>
                  <a:srgbClr val="FFFF99"/>
                </a:solidFill>
                <a:latin typeface="Arial" charset="0"/>
              </a:rPr>
              <a:t> </a:t>
            </a:r>
          </a:p>
          <a:p>
            <a:pPr>
              <a:buFontTx/>
              <a:buChar char="•"/>
            </a:pPr>
            <a:r>
              <a:rPr lang="en-US" sz="1800">
                <a:solidFill>
                  <a:srgbClr val="FFFF99"/>
                </a:solidFill>
                <a:latin typeface="Arial" charset="0"/>
              </a:rPr>
              <a:t> Difusión </a:t>
            </a:r>
            <a:br>
              <a:rPr lang="en-US" sz="1800">
                <a:solidFill>
                  <a:srgbClr val="FFFF99"/>
                </a:solidFill>
                <a:latin typeface="Arial" charset="0"/>
              </a:rPr>
            </a:br>
            <a:endParaRPr lang="en-US" sz="1800">
              <a:solidFill>
                <a:srgbClr val="FFFF99"/>
              </a:solidFill>
              <a:latin typeface="Arial" charset="0"/>
            </a:endParaRPr>
          </a:p>
          <a:p>
            <a:pPr>
              <a:buFontTx/>
              <a:buChar char="•"/>
            </a:pPr>
            <a:r>
              <a:rPr lang="en-US" sz="1800">
                <a:solidFill>
                  <a:srgbClr val="FFFF99"/>
                </a:solidFill>
                <a:latin typeface="Arial" charset="0"/>
              </a:rPr>
              <a:t> Proveedores de Información</a:t>
            </a:r>
          </a:p>
          <a:p>
            <a:endParaRPr lang="en-US" sz="1800">
              <a:solidFill>
                <a:srgbClr val="FFFF99"/>
              </a:solidFill>
              <a:latin typeface="Arial" charset="0"/>
            </a:endParaRPr>
          </a:p>
          <a:p>
            <a:pPr>
              <a:buFontTx/>
              <a:buChar char="•"/>
            </a:pPr>
            <a:r>
              <a:rPr lang="en-US" sz="1800">
                <a:solidFill>
                  <a:srgbClr val="FFFF99"/>
                </a:solidFill>
                <a:latin typeface="Arial" charset="0"/>
              </a:rPr>
              <a:t> Monitoreo y evaluación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876800" y="2286000"/>
            <a:ext cx="347345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>
                <a:solidFill>
                  <a:srgbClr val="FFFF99"/>
                </a:solidFill>
                <a:latin typeface="Arial" charset="0"/>
              </a:rPr>
              <a:t>       PARTICIPANTES</a:t>
            </a:r>
            <a:br>
              <a:rPr lang="en-US" sz="1800">
                <a:solidFill>
                  <a:srgbClr val="FFFF99"/>
                </a:solidFill>
                <a:latin typeface="Arial" charset="0"/>
              </a:rPr>
            </a:br>
            <a:endParaRPr lang="en-US" sz="1800">
              <a:solidFill>
                <a:srgbClr val="FFFF99"/>
              </a:solidFill>
              <a:latin typeface="Arial" charset="0"/>
            </a:endParaRPr>
          </a:p>
          <a:p>
            <a:endParaRPr lang="en-US" sz="1800">
              <a:solidFill>
                <a:srgbClr val="FFFF99"/>
              </a:solidFill>
              <a:latin typeface="Arial" charset="0"/>
            </a:endParaRPr>
          </a:p>
          <a:p>
            <a:endParaRPr lang="en-US" sz="1800">
              <a:solidFill>
                <a:srgbClr val="FFFF99"/>
              </a:solidFill>
              <a:latin typeface="Arial" charset="0"/>
            </a:endParaRPr>
          </a:p>
          <a:p>
            <a:r>
              <a:rPr lang="en-US" sz="1800">
                <a:solidFill>
                  <a:srgbClr val="FFFF99"/>
                </a:solidFill>
                <a:latin typeface="Arial" charset="0"/>
              </a:rPr>
              <a:t>Representantes de</a:t>
            </a:r>
          </a:p>
          <a:p>
            <a:r>
              <a:rPr lang="en-US" sz="1800">
                <a:solidFill>
                  <a:srgbClr val="FFFF99"/>
                </a:solidFill>
                <a:latin typeface="Arial" charset="0"/>
              </a:rPr>
              <a:t>instituciones academicas </a:t>
            </a:r>
          </a:p>
          <a:p>
            <a:r>
              <a:rPr lang="en-US" sz="1800">
                <a:solidFill>
                  <a:srgbClr val="FFFF99"/>
                </a:solidFill>
                <a:latin typeface="Arial" charset="0"/>
              </a:rPr>
              <a:t>Nacionales e Internacionales</a:t>
            </a:r>
          </a:p>
          <a:p>
            <a:r>
              <a:rPr lang="en-US" sz="1800">
                <a:solidFill>
                  <a:srgbClr val="FFFF99"/>
                </a:solidFill>
                <a:latin typeface="Arial" charset="0"/>
              </a:rPr>
              <a:t/>
            </a:r>
            <a:br>
              <a:rPr lang="en-US" sz="1800">
                <a:solidFill>
                  <a:srgbClr val="FFFF99"/>
                </a:solidFill>
                <a:latin typeface="Arial" charset="0"/>
              </a:rPr>
            </a:br>
            <a:r>
              <a:rPr lang="en-US" sz="1800">
                <a:solidFill>
                  <a:srgbClr val="FFFF99"/>
                </a:solidFill>
                <a:latin typeface="Arial" charset="0"/>
              </a:rPr>
              <a:t>Puntos Focales de Bioética </a:t>
            </a:r>
          </a:p>
          <a:p>
            <a:r>
              <a:rPr lang="en-US" sz="1800">
                <a:solidFill>
                  <a:srgbClr val="FFFF99"/>
                </a:solidFill>
                <a:latin typeface="Arial" charset="0"/>
              </a:rPr>
              <a:t>de Representaciones OPS/OMS</a:t>
            </a:r>
          </a:p>
          <a:p>
            <a:endParaRPr lang="en-US" sz="1800">
              <a:solidFill>
                <a:srgbClr val="FFFF99"/>
              </a:solidFill>
              <a:latin typeface="Arial" charset="0"/>
            </a:endParaRPr>
          </a:p>
          <a:p>
            <a:r>
              <a:rPr lang="en-US" sz="1800">
                <a:solidFill>
                  <a:srgbClr val="FFFF99"/>
                </a:solidFill>
                <a:latin typeface="Arial" charset="0"/>
              </a:rPr>
              <a:t>BIREME OPS-OMS</a:t>
            </a:r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>
            <a:off x="388938" y="2006600"/>
            <a:ext cx="8397875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387350" y="2987675"/>
            <a:ext cx="8397875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>
            <a:off x="381000" y="6553200"/>
            <a:ext cx="8404225" cy="635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5610" name="Line 10"/>
          <p:cNvSpPr>
            <a:spLocks noChangeShapeType="1"/>
          </p:cNvSpPr>
          <p:nvPr/>
        </p:nvSpPr>
        <p:spPr bwMode="auto">
          <a:xfrm>
            <a:off x="381000" y="1981200"/>
            <a:ext cx="0" cy="40386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>
            <a:off x="4343400" y="1981200"/>
            <a:ext cx="0" cy="40386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 flipH="1">
            <a:off x="8763000" y="2000250"/>
            <a:ext cx="9525" cy="401955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5614" name="Line 14"/>
          <p:cNvSpPr>
            <a:spLocks noChangeShapeType="1"/>
          </p:cNvSpPr>
          <p:nvPr/>
        </p:nvSpPr>
        <p:spPr bwMode="auto">
          <a:xfrm flipV="1">
            <a:off x="381000" y="6019800"/>
            <a:ext cx="83820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914400"/>
            <a:ext cx="7162800" cy="533400"/>
          </a:xfrm>
        </p:spPr>
        <p:txBody>
          <a:bodyPr/>
          <a:lstStyle/>
          <a:p>
            <a:pPr algn="ctr"/>
            <a:r>
              <a:rPr lang="es-ES" altLang="ko-KR" sz="2400" b="1">
                <a:ea typeface="굴림" charset="-127"/>
                <a:hlinkClick r:id="rId3"/>
              </a:rPr>
              <a:t>Áreas Temáticas</a:t>
            </a:r>
            <a:r>
              <a:rPr lang="es-ES" altLang="ko-KR" sz="2400">
                <a:ea typeface="굴림" charset="-127"/>
                <a:hlinkClick r:id="rId3"/>
              </a:rPr>
              <a:t> </a:t>
            </a:r>
            <a:endParaRPr lang="es-ES" sz="240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5344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es-ES" sz="1800">
                <a:solidFill>
                  <a:srgbClr val="FFFF99"/>
                </a:solidFill>
              </a:rPr>
              <a:t>La BVS-Bioética toma como base temas prioritarios del acontecer bioético y que constituyen en la actualidad orientaciones básicas para el funcionamiento de la Unidad de Bioética OPS-OMS.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endParaRPr lang="es-ES" sz="1800">
              <a:solidFill>
                <a:srgbClr val="FFFF99"/>
              </a:solidFill>
            </a:endParaRPr>
          </a:p>
          <a:p>
            <a:pPr>
              <a:lnSpc>
                <a:spcPct val="90000"/>
              </a:lnSpc>
            </a:pPr>
            <a:r>
              <a:rPr lang="es-ES" altLang="ko-KR" sz="1800">
                <a:solidFill>
                  <a:srgbClr val="FFFF99"/>
                </a:solidFill>
                <a:ea typeface="굴림" charset="-127"/>
              </a:rPr>
              <a:t>Salud Pública, Comunitaria e Internacional</a:t>
            </a:r>
          </a:p>
          <a:p>
            <a:pPr>
              <a:lnSpc>
                <a:spcPct val="90000"/>
              </a:lnSpc>
            </a:pPr>
            <a:r>
              <a:rPr lang="es-ES" altLang="ko-KR" sz="1800">
                <a:solidFill>
                  <a:srgbClr val="FFFF99"/>
                </a:solidFill>
                <a:ea typeface="굴림" charset="-127"/>
              </a:rPr>
              <a:t>Ética Clínica</a:t>
            </a:r>
          </a:p>
          <a:p>
            <a:pPr>
              <a:lnSpc>
                <a:spcPct val="90000"/>
              </a:lnSpc>
            </a:pPr>
            <a:r>
              <a:rPr lang="es-ES" altLang="ko-KR" sz="1800">
                <a:solidFill>
                  <a:srgbClr val="FFFF99"/>
                </a:solidFill>
                <a:ea typeface="굴림" charset="-127"/>
              </a:rPr>
              <a:t>Investigación Científica</a:t>
            </a:r>
          </a:p>
          <a:p>
            <a:pPr>
              <a:lnSpc>
                <a:spcPct val="90000"/>
              </a:lnSpc>
            </a:pPr>
            <a:r>
              <a:rPr lang="es-ES" altLang="ko-KR" sz="1800">
                <a:solidFill>
                  <a:srgbClr val="FFFF99"/>
                </a:solidFill>
                <a:ea typeface="굴림" charset="-127"/>
              </a:rPr>
              <a:t>Fundamentos Bioéticos</a:t>
            </a:r>
          </a:p>
          <a:p>
            <a:pPr>
              <a:lnSpc>
                <a:spcPct val="90000"/>
              </a:lnSpc>
            </a:pPr>
            <a:r>
              <a:rPr lang="es-ES" altLang="ko-KR" sz="1800">
                <a:solidFill>
                  <a:srgbClr val="FFFF99"/>
                </a:solidFill>
                <a:ea typeface="굴림" charset="-127"/>
              </a:rPr>
              <a:t>Educación e Información </a:t>
            </a:r>
          </a:p>
          <a:p>
            <a:pPr>
              <a:lnSpc>
                <a:spcPct val="90000"/>
              </a:lnSpc>
            </a:pPr>
            <a:r>
              <a:rPr lang="es-ES" altLang="ko-KR" sz="1800">
                <a:solidFill>
                  <a:srgbClr val="FFFF99"/>
                </a:solidFill>
                <a:ea typeface="굴림" charset="-127"/>
              </a:rPr>
              <a:t>Ciencias Sociales</a:t>
            </a:r>
          </a:p>
          <a:p>
            <a:pPr>
              <a:lnSpc>
                <a:spcPct val="90000"/>
              </a:lnSpc>
            </a:pPr>
            <a:r>
              <a:rPr lang="es-ES" altLang="ko-KR" sz="1800">
                <a:solidFill>
                  <a:srgbClr val="FFFF99"/>
                </a:solidFill>
                <a:ea typeface="굴림" charset="-127"/>
              </a:rPr>
              <a:t>Desafíos emergentes e Interfases </a:t>
            </a:r>
          </a:p>
          <a:p>
            <a:pPr>
              <a:lnSpc>
                <a:spcPct val="90000"/>
              </a:lnSpc>
            </a:pPr>
            <a:endParaRPr lang="es-ES" sz="1800">
              <a:solidFill>
                <a:srgbClr val="FFFF99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es-ES" sz="1800">
                <a:solidFill>
                  <a:srgbClr val="FFFF99"/>
                </a:solidFill>
              </a:rPr>
              <a:t>Para cada una de estas áreas se han desarrollado subtemas, los cuales están asociados a estrategias de búsqueda en las base de datos Biodocs, Lilacs y Medline.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endParaRPr lang="es-ES" sz="1800">
              <a:solidFill>
                <a:srgbClr val="FFFF99"/>
              </a:solidFill>
            </a:endParaRPr>
          </a:p>
          <a:p>
            <a:pPr>
              <a:lnSpc>
                <a:spcPct val="90000"/>
              </a:lnSpc>
            </a:pPr>
            <a:endParaRPr lang="es-ES" sz="1800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3200400" y="457200"/>
            <a:ext cx="5410200" cy="365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en-US" b="1">
                <a:solidFill>
                  <a:srgbClr val="00FFCC"/>
                </a:solidFill>
                <a:latin typeface="Arial" charset="0"/>
              </a:rPr>
              <a:t>Areas Temáticas BVS - BIOÉTICA</a:t>
            </a:r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2274888" y="2449513"/>
            <a:ext cx="1854200" cy="957262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>
            <a:off x="5915025" y="3962400"/>
            <a:ext cx="722313" cy="758825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7658" name="Oval 10"/>
          <p:cNvSpPr>
            <a:spLocks noChangeArrowheads="1"/>
          </p:cNvSpPr>
          <p:nvPr/>
        </p:nvSpPr>
        <p:spPr bwMode="auto">
          <a:xfrm>
            <a:off x="3846513" y="3024188"/>
            <a:ext cx="2451100" cy="1173162"/>
          </a:xfrm>
          <a:prstGeom prst="ellipse">
            <a:avLst/>
          </a:prstGeom>
          <a:solidFill>
            <a:srgbClr val="CCFFFF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4191000" y="3124200"/>
            <a:ext cx="1962150" cy="942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/>
            <a:r>
              <a:rPr lang="en-US" sz="2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BVS</a:t>
            </a:r>
            <a:br>
              <a:rPr lang="en-US" sz="2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en-US" sz="2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BIOÉTICA</a:t>
            </a:r>
          </a:p>
        </p:txBody>
      </p:sp>
      <p:sp>
        <p:nvSpPr>
          <p:cNvPr id="27660" name="Oval 12"/>
          <p:cNvSpPr>
            <a:spLocks noChangeArrowheads="1"/>
          </p:cNvSpPr>
          <p:nvPr/>
        </p:nvSpPr>
        <p:spPr bwMode="auto">
          <a:xfrm>
            <a:off x="5789613" y="4648200"/>
            <a:ext cx="3354387" cy="1814513"/>
          </a:xfrm>
          <a:prstGeom prst="ellipse">
            <a:avLst/>
          </a:prstGeom>
          <a:solidFill>
            <a:srgbClr val="CCFFCC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6248400" y="4724400"/>
            <a:ext cx="2303463" cy="1681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marL="169863" indent="-169863"/>
            <a:r>
              <a:rPr lang="en-US" sz="1600" b="1">
                <a:solidFill>
                  <a:srgbClr val="66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Desafíos Emergentes </a:t>
            </a:r>
          </a:p>
          <a:p>
            <a:pPr marL="169863" indent="-169863"/>
            <a:r>
              <a:rPr lang="en-US" sz="1600" b="1">
                <a:solidFill>
                  <a:srgbClr val="66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 Interfaces</a:t>
            </a:r>
          </a:p>
          <a:p>
            <a:pPr marL="169863" indent="-169863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Genetica y Clonación</a:t>
            </a:r>
          </a:p>
          <a:p>
            <a:pPr marL="169863" indent="-169863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Género</a:t>
            </a:r>
          </a:p>
          <a:p>
            <a:pPr marL="169863" indent="-169863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Medioambiente</a:t>
            </a:r>
          </a:p>
          <a:p>
            <a:pPr marL="169863" indent="-169863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Tecnociencia y</a:t>
            </a:r>
            <a:br>
              <a:rPr lang="en-US" sz="1600">
                <a:solidFill>
                  <a:srgbClr val="666699"/>
                </a:solidFill>
                <a:latin typeface="Arial" charset="0"/>
              </a:rPr>
            </a:br>
            <a:r>
              <a:rPr lang="en-US" sz="1600">
                <a:solidFill>
                  <a:srgbClr val="666699"/>
                </a:solidFill>
                <a:latin typeface="Arial" charset="0"/>
              </a:rPr>
              <a:t>Biotecnología</a:t>
            </a:r>
          </a:p>
        </p:txBody>
      </p:sp>
      <p:sp>
        <p:nvSpPr>
          <p:cNvPr id="27662" name="Oval 14"/>
          <p:cNvSpPr>
            <a:spLocks noChangeArrowheads="1"/>
          </p:cNvSpPr>
          <p:nvPr/>
        </p:nvSpPr>
        <p:spPr bwMode="auto">
          <a:xfrm>
            <a:off x="6172200" y="1219200"/>
            <a:ext cx="2655888" cy="1336675"/>
          </a:xfrm>
          <a:prstGeom prst="ellipse">
            <a:avLst/>
          </a:prstGeom>
          <a:solidFill>
            <a:srgbClr val="CCFFCC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7663" name="Oval 15"/>
          <p:cNvSpPr>
            <a:spLocks noChangeArrowheads="1"/>
          </p:cNvSpPr>
          <p:nvPr/>
        </p:nvSpPr>
        <p:spPr bwMode="auto">
          <a:xfrm>
            <a:off x="152400" y="2806700"/>
            <a:ext cx="3298825" cy="2152650"/>
          </a:xfrm>
          <a:prstGeom prst="ellipse">
            <a:avLst/>
          </a:prstGeom>
          <a:solidFill>
            <a:srgbClr val="CCFFCC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7664" name="Rectangle 16"/>
          <p:cNvSpPr>
            <a:spLocks noChangeArrowheads="1"/>
          </p:cNvSpPr>
          <p:nvPr/>
        </p:nvSpPr>
        <p:spPr bwMode="auto">
          <a:xfrm>
            <a:off x="6629400" y="1295400"/>
            <a:ext cx="2095500" cy="1460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marL="169863" indent="-169863"/>
            <a:r>
              <a:rPr lang="en-US" sz="1600" b="1">
                <a:solidFill>
                  <a:srgbClr val="666699"/>
                </a:solidFill>
                <a:latin typeface="Arial" charset="0"/>
              </a:rPr>
              <a:t>Educación e Información</a:t>
            </a:r>
          </a:p>
          <a:p>
            <a:pPr marL="169863" indent="-169863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Inst. De Bioética</a:t>
            </a:r>
          </a:p>
          <a:p>
            <a:pPr marL="169863" indent="-169863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Cursos de Post-Grado</a:t>
            </a:r>
          </a:p>
          <a:p>
            <a:pPr marL="169863" indent="-169863">
              <a:lnSpc>
                <a:spcPct val="90000"/>
              </a:lnSpc>
              <a:buFontTx/>
              <a:buChar char="•"/>
            </a:pPr>
            <a:endParaRPr lang="en-US" sz="1600">
              <a:solidFill>
                <a:srgbClr val="666699"/>
              </a:solidFill>
              <a:latin typeface="Arial" charset="0"/>
            </a:endParaRPr>
          </a:p>
        </p:txBody>
      </p:sp>
      <p:sp>
        <p:nvSpPr>
          <p:cNvPr id="27665" name="Oval 17"/>
          <p:cNvSpPr>
            <a:spLocks noChangeArrowheads="1"/>
          </p:cNvSpPr>
          <p:nvPr/>
        </p:nvSpPr>
        <p:spPr bwMode="auto">
          <a:xfrm>
            <a:off x="2603500" y="1295400"/>
            <a:ext cx="3644900" cy="1579563"/>
          </a:xfrm>
          <a:prstGeom prst="ellipse">
            <a:avLst/>
          </a:prstGeom>
          <a:solidFill>
            <a:srgbClr val="CCFFCC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7666" name="Rectangle 18"/>
          <p:cNvSpPr>
            <a:spLocks noChangeArrowheads="1"/>
          </p:cNvSpPr>
          <p:nvPr/>
        </p:nvSpPr>
        <p:spPr bwMode="auto">
          <a:xfrm>
            <a:off x="3505200" y="1295400"/>
            <a:ext cx="2224088" cy="1460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marL="169863" indent="-169863"/>
            <a:r>
              <a:rPr lang="en-US" sz="1600" b="1">
                <a:solidFill>
                  <a:srgbClr val="66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Fundamentos de Bioética</a:t>
            </a:r>
          </a:p>
          <a:p>
            <a:pPr marL="169863" indent="-169863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Aspectos Históricos</a:t>
            </a:r>
          </a:p>
          <a:p>
            <a:pPr marL="169863" indent="-169863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Fundamentos Filosóficos</a:t>
            </a:r>
          </a:p>
          <a:p>
            <a:pPr marL="169863" indent="-169863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Bioética y Derecho</a:t>
            </a:r>
          </a:p>
        </p:txBody>
      </p:sp>
      <p:sp>
        <p:nvSpPr>
          <p:cNvPr id="27667" name="Rectangle 19"/>
          <p:cNvSpPr>
            <a:spLocks noChangeArrowheads="1"/>
          </p:cNvSpPr>
          <p:nvPr/>
        </p:nvSpPr>
        <p:spPr bwMode="auto">
          <a:xfrm>
            <a:off x="695325" y="3067050"/>
            <a:ext cx="2706688" cy="1657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marL="169863" indent="-169863"/>
            <a:r>
              <a:rPr lang="en-US" sz="1600" b="1">
                <a:solidFill>
                  <a:srgbClr val="66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Ética Clínica</a:t>
            </a:r>
          </a:p>
          <a:p>
            <a:pPr marL="169863" indent="-169863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Relación Médico-Paciente</a:t>
            </a:r>
          </a:p>
          <a:p>
            <a:pPr marL="169863" indent="-169863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Ética Médica,</a:t>
            </a:r>
          </a:p>
          <a:p>
            <a:pPr marL="169863" indent="-169863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Experimentación Humana</a:t>
            </a:r>
          </a:p>
          <a:p>
            <a:pPr marL="169863" indent="-169863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Experimentación Animal</a:t>
            </a:r>
          </a:p>
          <a:p>
            <a:pPr marL="169863" indent="-169863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Inicio de la Vida</a:t>
            </a:r>
          </a:p>
          <a:p>
            <a:pPr marL="169863" indent="-169863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Final de la Vida</a:t>
            </a:r>
          </a:p>
        </p:txBody>
      </p:sp>
      <p:sp>
        <p:nvSpPr>
          <p:cNvPr id="27668" name="Oval 20"/>
          <p:cNvSpPr>
            <a:spLocks noChangeArrowheads="1"/>
          </p:cNvSpPr>
          <p:nvPr/>
        </p:nvSpPr>
        <p:spPr bwMode="auto">
          <a:xfrm>
            <a:off x="2209800" y="4343400"/>
            <a:ext cx="3722688" cy="2209800"/>
          </a:xfrm>
          <a:prstGeom prst="ellipse">
            <a:avLst/>
          </a:prstGeom>
          <a:solidFill>
            <a:srgbClr val="CCFFCC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7669" name="Rectangle 21"/>
          <p:cNvSpPr>
            <a:spLocks noChangeArrowheads="1"/>
          </p:cNvSpPr>
          <p:nvPr/>
        </p:nvSpPr>
        <p:spPr bwMode="auto">
          <a:xfrm>
            <a:off x="2667000" y="4495800"/>
            <a:ext cx="3429000" cy="1657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marL="169863" indent="-169863"/>
            <a:r>
              <a:rPr lang="en-US" sz="1600" b="1">
                <a:solidFill>
                  <a:srgbClr val="66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Investigación Cientifica</a:t>
            </a:r>
          </a:p>
          <a:p>
            <a:pPr marL="169863" indent="-169863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Legislación Latinoamericana</a:t>
            </a:r>
          </a:p>
          <a:p>
            <a:pPr marL="169863" indent="-169863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Códigos Internacionales</a:t>
            </a:r>
          </a:p>
          <a:p>
            <a:pPr marL="169863" indent="-169863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Declaraciones y Protocolos de</a:t>
            </a:r>
          </a:p>
          <a:p>
            <a:pPr marL="169863" indent="-169863">
              <a:lnSpc>
                <a:spcPct val="90000"/>
              </a:lnSpc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   Investigación</a:t>
            </a:r>
          </a:p>
          <a:p>
            <a:pPr marL="169863" indent="-169863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Comités de Ética de la </a:t>
            </a:r>
          </a:p>
          <a:p>
            <a:pPr marL="169863" indent="-169863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Investigación. Otros comités</a:t>
            </a:r>
          </a:p>
        </p:txBody>
      </p:sp>
      <p:sp>
        <p:nvSpPr>
          <p:cNvPr id="27670" name="Line 22"/>
          <p:cNvSpPr>
            <a:spLocks noChangeShapeType="1"/>
          </p:cNvSpPr>
          <p:nvPr/>
        </p:nvSpPr>
        <p:spPr bwMode="auto">
          <a:xfrm>
            <a:off x="3529013" y="3752850"/>
            <a:ext cx="339725" cy="9525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7671" name="Line 23"/>
          <p:cNvSpPr>
            <a:spLocks noChangeShapeType="1"/>
          </p:cNvSpPr>
          <p:nvPr/>
        </p:nvSpPr>
        <p:spPr bwMode="auto">
          <a:xfrm flipV="1">
            <a:off x="6316663" y="3551238"/>
            <a:ext cx="304800" cy="185737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7672" name="Line 24"/>
          <p:cNvSpPr>
            <a:spLocks noChangeShapeType="1"/>
          </p:cNvSpPr>
          <p:nvPr/>
        </p:nvSpPr>
        <p:spPr bwMode="auto">
          <a:xfrm flipV="1">
            <a:off x="5908675" y="2362200"/>
            <a:ext cx="788988" cy="893763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7674" name="Oval 26"/>
          <p:cNvSpPr>
            <a:spLocks noChangeArrowheads="1"/>
          </p:cNvSpPr>
          <p:nvPr/>
        </p:nvSpPr>
        <p:spPr bwMode="auto">
          <a:xfrm>
            <a:off x="6400800" y="2667000"/>
            <a:ext cx="2743200" cy="1952625"/>
          </a:xfrm>
          <a:prstGeom prst="ellipse">
            <a:avLst/>
          </a:prstGeom>
          <a:solidFill>
            <a:srgbClr val="CCFFCC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7675" name="Rectangle 27"/>
          <p:cNvSpPr>
            <a:spLocks noChangeArrowheads="1"/>
          </p:cNvSpPr>
          <p:nvPr/>
        </p:nvSpPr>
        <p:spPr bwMode="auto">
          <a:xfrm>
            <a:off x="6858000" y="2743200"/>
            <a:ext cx="2286000" cy="1800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marL="169863" indent="-169863"/>
            <a:r>
              <a:rPr lang="en-US" sz="1600" b="1">
                <a:solidFill>
                  <a:srgbClr val="66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Ciencias Sociales</a:t>
            </a:r>
          </a:p>
          <a:p>
            <a:pPr marL="169863" indent="-169863"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Cultura y Valores</a:t>
            </a:r>
          </a:p>
          <a:p>
            <a:pPr marL="169863" indent="-169863"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Grupos Étnicos</a:t>
            </a:r>
          </a:p>
          <a:p>
            <a:pPr marL="169863" indent="-169863"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Medicina Tradicional</a:t>
            </a:r>
          </a:p>
          <a:p>
            <a:pPr marL="169863" indent="-169863"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Mov. Sociales</a:t>
            </a:r>
          </a:p>
          <a:p>
            <a:pPr marL="169863" indent="-169863"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Gobernabilidad y Democracia</a:t>
            </a:r>
          </a:p>
        </p:txBody>
      </p:sp>
      <p:sp>
        <p:nvSpPr>
          <p:cNvPr id="27676" name="Oval 28"/>
          <p:cNvSpPr>
            <a:spLocks noChangeArrowheads="1"/>
          </p:cNvSpPr>
          <p:nvPr/>
        </p:nvSpPr>
        <p:spPr bwMode="auto">
          <a:xfrm>
            <a:off x="0" y="1143000"/>
            <a:ext cx="3124200" cy="1546225"/>
          </a:xfrm>
          <a:prstGeom prst="ellipse">
            <a:avLst/>
          </a:prstGeom>
          <a:solidFill>
            <a:srgbClr val="CCFFCC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r>
              <a:rPr lang="en-US" sz="1400" b="1">
                <a:solidFill>
                  <a:srgbClr val="66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Salud Pública </a:t>
            </a:r>
          </a:p>
          <a:p>
            <a:r>
              <a:rPr lang="en-US" sz="1400" b="1">
                <a:solidFill>
                  <a:srgbClr val="66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Comunitaria e </a:t>
            </a:r>
            <a:r>
              <a:rPr lang="en-US" sz="1600" b="1">
                <a:solidFill>
                  <a:srgbClr val="66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Internac.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Promoción de la Salud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Legislación Sanitaria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666699"/>
                </a:solidFill>
                <a:latin typeface="Arial" charset="0"/>
              </a:rPr>
              <a:t>Recursos en Salud</a:t>
            </a:r>
          </a:p>
        </p:txBody>
      </p:sp>
      <p:sp>
        <p:nvSpPr>
          <p:cNvPr id="27677" name="Line 29"/>
          <p:cNvSpPr>
            <a:spLocks noChangeShapeType="1"/>
          </p:cNvSpPr>
          <p:nvPr/>
        </p:nvSpPr>
        <p:spPr bwMode="auto">
          <a:xfrm>
            <a:off x="4694238" y="2817813"/>
            <a:ext cx="106362" cy="230187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7680" name="Line 32"/>
          <p:cNvSpPr>
            <a:spLocks noChangeShapeType="1"/>
          </p:cNvSpPr>
          <p:nvPr/>
        </p:nvSpPr>
        <p:spPr bwMode="auto">
          <a:xfrm flipH="1">
            <a:off x="4724400" y="4191000"/>
            <a:ext cx="304800" cy="22860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457200"/>
            <a:ext cx="7162800" cy="838200"/>
          </a:xfrm>
        </p:spPr>
        <p:txBody>
          <a:bodyPr/>
          <a:lstStyle/>
          <a:p>
            <a:pPr algn="ctr"/>
            <a:r>
              <a:rPr lang="es-ES" sz="2400" b="1">
                <a:solidFill>
                  <a:schemeClr val="tx1"/>
                </a:solidFill>
              </a:rPr>
              <a:t/>
            </a:r>
            <a:br>
              <a:rPr lang="es-ES" sz="2400" b="1">
                <a:solidFill>
                  <a:schemeClr val="tx1"/>
                </a:solidFill>
              </a:rPr>
            </a:br>
            <a:r>
              <a:rPr lang="es-ES" sz="2400" b="1">
                <a:solidFill>
                  <a:schemeClr val="tx1"/>
                </a:solidFill>
              </a:rPr>
              <a:t/>
            </a:r>
            <a:br>
              <a:rPr lang="es-ES" sz="2400" b="1">
                <a:solidFill>
                  <a:schemeClr val="tx1"/>
                </a:solidFill>
              </a:rPr>
            </a:br>
            <a:r>
              <a:rPr lang="es-ES" sz="2400" b="1">
                <a:solidFill>
                  <a:srgbClr val="99FFCC"/>
                </a:solidFill>
              </a:rPr>
              <a:t>Componentes de BVS – Bioética</a:t>
            </a:r>
            <a:br>
              <a:rPr lang="es-ES" sz="2400" b="1">
                <a:solidFill>
                  <a:srgbClr val="99FFCC"/>
                </a:solidFill>
              </a:rPr>
            </a:br>
            <a:r>
              <a:rPr lang="es-ES" sz="2400" b="1">
                <a:solidFill>
                  <a:srgbClr val="99FFCC"/>
                </a:solidFill>
              </a:rPr>
              <a:t/>
            </a:r>
            <a:br>
              <a:rPr lang="es-ES" sz="2400" b="1">
                <a:solidFill>
                  <a:srgbClr val="99FFCC"/>
                </a:solidFill>
              </a:rPr>
            </a:br>
            <a:endParaRPr lang="es-ES" sz="2400" b="1">
              <a:solidFill>
                <a:srgbClr val="99FFCC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">
                <a:solidFill>
                  <a:schemeClr val="tx1"/>
                </a:solidFill>
              </a:rPr>
              <a:t>    </a:t>
            </a:r>
          </a:p>
          <a:p>
            <a:pPr>
              <a:buFontTx/>
              <a:buNone/>
            </a:pPr>
            <a:r>
              <a:rPr lang="es-ES">
                <a:solidFill>
                  <a:srgbClr val="FFFF99"/>
                </a:solidFill>
              </a:rPr>
              <a:t>Estructura basada en tres elementos centrales:</a:t>
            </a:r>
          </a:p>
          <a:p>
            <a:endParaRPr lang="es-ES">
              <a:solidFill>
                <a:srgbClr val="FFFF99"/>
              </a:solidFill>
            </a:endParaRPr>
          </a:p>
          <a:p>
            <a:r>
              <a:rPr lang="es-ES">
                <a:solidFill>
                  <a:srgbClr val="FFFF99"/>
                </a:solidFill>
              </a:rPr>
              <a:t>    </a:t>
            </a:r>
            <a:r>
              <a:rPr lang="en-US" b="1">
                <a:solidFill>
                  <a:srgbClr val="FFFF99"/>
                </a:solidFill>
              </a:rPr>
              <a:t>PARTICIPANTES / FUENTES</a:t>
            </a:r>
          </a:p>
          <a:p>
            <a:r>
              <a:rPr lang="en-US" b="1">
                <a:solidFill>
                  <a:srgbClr val="FFFF99"/>
                </a:solidFill>
              </a:rPr>
              <a:t>     PROCESOS</a:t>
            </a:r>
          </a:p>
          <a:p>
            <a:r>
              <a:rPr lang="en-US" b="1">
                <a:solidFill>
                  <a:srgbClr val="FFFF99"/>
                </a:solidFill>
              </a:rPr>
              <a:t>     PRODUCTOS Y SERVICIOS</a:t>
            </a:r>
          </a:p>
          <a:p>
            <a:endParaRPr lang="en-US" b="1">
              <a:solidFill>
                <a:srgbClr val="FFFF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en-US" b="1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>
                <a:solidFill>
                  <a:srgbClr val="FFFF99"/>
                </a:solidFill>
              </a:rPr>
              <a:t>Plataforma de Coordinación: </a:t>
            </a:r>
            <a:r>
              <a:rPr lang="en-US" b="1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UNIDAD DE BIOÉTICA OPS/OMS</a:t>
            </a:r>
          </a:p>
          <a:p>
            <a:endParaRPr lang="en-US">
              <a:solidFill>
                <a:srgbClr val="FFFF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>
              <a:solidFill>
                <a:srgbClr val="FFFF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400" b="1"/>
              <a:t>Nuevo escenario de la cooperación técnica en información en salud</a:t>
            </a:r>
            <a:r>
              <a:rPr lang="es-ES" sz="2400"/>
              <a:t> </a:t>
            </a:r>
            <a:br>
              <a:rPr lang="es-ES" sz="2400"/>
            </a:br>
            <a:endParaRPr lang="en-US" altLang="en-US" sz="24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05000"/>
            <a:ext cx="84582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es-ES" sz="1800">
                <a:solidFill>
                  <a:srgbClr val="FFFF99"/>
                </a:solidFill>
              </a:rPr>
              <a:t>El acceso a la información científico técnica es esencial para el desarrollo de la salud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endParaRPr lang="es-ES" sz="1800">
              <a:solidFill>
                <a:srgbClr val="FFFF99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es-ES" sz="1800">
                <a:solidFill>
                  <a:srgbClr val="FFFF99"/>
                </a:solidFill>
              </a:rPr>
              <a:t>El acceso a la información científico técnica perfeccionará los procesos de toma de decisión en materias de salud en las diferentes situaciones y niveles sociales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endParaRPr lang="es-ES" sz="1800">
              <a:solidFill>
                <a:srgbClr val="FFFF99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es-ES" sz="1800">
                <a:solidFill>
                  <a:srgbClr val="FFFF99"/>
                </a:solidFill>
              </a:rPr>
              <a:t>La BVS es el nuevo espacio para la operación cooperativa de productos y servicios de información científico técnica en el paradigma determinado por Internet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endParaRPr lang="es-ES" sz="1800">
              <a:solidFill>
                <a:srgbClr val="FFFF99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es-ES" sz="1800">
                <a:solidFill>
                  <a:srgbClr val="FFFF99"/>
                </a:solidFill>
              </a:rPr>
              <a:t>En este espacio definido por Internet el usuario interactúa con redes y fuentes de información y con otros usuarios, rompiendo las limitaciones  de espacio y tiempo.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685800" y="304800"/>
            <a:ext cx="8199438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                      </a:t>
            </a:r>
            <a:r>
              <a:rPr lang="en-US" sz="2800" b="1">
                <a:solidFill>
                  <a:srgbClr val="99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BVS - BIOETICA</a:t>
            </a:r>
          </a:p>
          <a:p>
            <a:pPr algn="ctr">
              <a:lnSpc>
                <a:spcPct val="80000"/>
              </a:lnSpc>
            </a:pPr>
            <a:r>
              <a:rPr lang="en-US" sz="1000">
                <a:solidFill>
                  <a:srgbClr val="99FFCC"/>
                </a:solidFill>
                <a:latin typeface="Times New Roman" pitchFamily="18" charset="0"/>
              </a:rPr>
              <a:t> </a:t>
            </a:r>
          </a:p>
          <a:p>
            <a:pPr algn="ctr">
              <a:lnSpc>
                <a:spcPct val="80000"/>
              </a:lnSpc>
            </a:pPr>
            <a:endParaRPr lang="en-US" sz="1000">
              <a:solidFill>
                <a:srgbClr val="99FFCC"/>
              </a:solidFill>
              <a:latin typeface="Times New Roman" pitchFamily="18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 rot="16200000">
            <a:off x="-535782" y="3786982"/>
            <a:ext cx="20177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</a:t>
            </a:r>
            <a:r>
              <a:rPr lang="en-US" sz="1600" b="1">
                <a:solidFill>
                  <a:srgbClr val="99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REGIONAL-</a:t>
            </a:r>
          </a:p>
          <a:p>
            <a:pPr algn="ctr"/>
            <a:r>
              <a:rPr lang="en-US" sz="1600" b="1">
                <a:solidFill>
                  <a:srgbClr val="99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endParaRPr lang="en-US" sz="2000" b="1">
              <a:solidFill>
                <a:srgbClr val="99FF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/>
            <a:endParaRPr lang="en-US" b="1">
              <a:solidFill>
                <a:srgbClr val="99FF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762000" y="1066800"/>
            <a:ext cx="2597150" cy="3048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US" sz="1400" b="1">
                <a:latin typeface="Times New Roman" pitchFamily="18" charset="0"/>
              </a:rPr>
              <a:t>PARTICIPANTES / FUENTES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29703" name="Oval 7"/>
          <p:cNvSpPr>
            <a:spLocks noChangeArrowheads="1"/>
          </p:cNvSpPr>
          <p:nvPr/>
        </p:nvSpPr>
        <p:spPr bwMode="auto">
          <a:xfrm>
            <a:off x="838200" y="3657600"/>
            <a:ext cx="1481138" cy="812800"/>
          </a:xfrm>
          <a:prstGeom prst="ellipse">
            <a:avLst/>
          </a:prstGeom>
          <a:gradFill rotWithShape="0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13592" dir="1593903" algn="ctr" rotWithShape="0">
              <a:srgbClr val="008080"/>
            </a:outerShdw>
          </a:effectLst>
        </p:spPr>
        <p:txBody>
          <a:bodyPr wrap="none" anchor="ctr"/>
          <a:lstStyle/>
          <a:p>
            <a:endParaRPr lang="es-CL"/>
          </a:p>
        </p:txBody>
      </p:sp>
      <p:sp>
        <p:nvSpPr>
          <p:cNvPr id="29704" name="Oval 8"/>
          <p:cNvSpPr>
            <a:spLocks noChangeArrowheads="1"/>
          </p:cNvSpPr>
          <p:nvPr/>
        </p:nvSpPr>
        <p:spPr bwMode="auto">
          <a:xfrm>
            <a:off x="914400" y="2667000"/>
            <a:ext cx="1481138" cy="812800"/>
          </a:xfrm>
          <a:prstGeom prst="ellipse">
            <a:avLst/>
          </a:prstGeom>
          <a:gradFill rotWithShape="0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13592" dir="1593903" algn="ctr" rotWithShape="0">
              <a:srgbClr val="008080"/>
            </a:outerShdw>
          </a:effectLst>
        </p:spPr>
        <p:txBody>
          <a:bodyPr wrap="none" anchor="ctr"/>
          <a:lstStyle/>
          <a:p>
            <a:endParaRPr lang="es-CL"/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1066800" y="2667000"/>
            <a:ext cx="12636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n-US" sz="1600" b="1">
                <a:latin typeface="Times New Roman" pitchFamily="18" charset="0"/>
              </a:rPr>
              <a:t>Comite Consultivo Regional</a:t>
            </a:r>
          </a:p>
        </p:txBody>
      </p:sp>
      <p:sp>
        <p:nvSpPr>
          <p:cNvPr id="29706" name="Oval 10"/>
          <p:cNvSpPr>
            <a:spLocks noChangeArrowheads="1"/>
          </p:cNvSpPr>
          <p:nvPr/>
        </p:nvSpPr>
        <p:spPr bwMode="auto">
          <a:xfrm>
            <a:off x="838200" y="1600200"/>
            <a:ext cx="1481138" cy="904875"/>
          </a:xfrm>
          <a:prstGeom prst="ellipse">
            <a:avLst/>
          </a:prstGeom>
          <a:gradFill rotWithShape="0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13592" dir="1593903" algn="ctr" rotWithShape="0">
              <a:srgbClr val="008080"/>
            </a:outerShdw>
          </a:effectLst>
        </p:spPr>
        <p:txBody>
          <a:bodyPr wrap="none" anchor="ctr"/>
          <a:lstStyle/>
          <a:p>
            <a:endParaRPr lang="es-CL"/>
          </a:p>
        </p:txBody>
      </p:sp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762000" y="1676400"/>
            <a:ext cx="17526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UNIDAD </a:t>
            </a:r>
          </a:p>
          <a:p>
            <a:pPr algn="ctr"/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DE BIOÉTICA OPS/OMS</a:t>
            </a:r>
          </a:p>
        </p:txBody>
      </p:sp>
      <p:sp>
        <p:nvSpPr>
          <p:cNvPr id="29708" name="Oval 12"/>
          <p:cNvSpPr>
            <a:spLocks noChangeArrowheads="1"/>
          </p:cNvSpPr>
          <p:nvPr/>
        </p:nvSpPr>
        <p:spPr bwMode="auto">
          <a:xfrm>
            <a:off x="762000" y="5410200"/>
            <a:ext cx="1625600" cy="703263"/>
          </a:xfrm>
          <a:prstGeom prst="ellipse">
            <a:avLst/>
          </a:prstGeom>
          <a:gradFill rotWithShape="0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13592" dir="1593903" algn="ctr" rotWithShape="0">
              <a:srgbClr val="008080"/>
            </a:outerShdw>
          </a:effectLst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en-US" sz="1600" b="1">
                <a:latin typeface="Arial" charset="0"/>
              </a:rPr>
              <a:t>Otras</a:t>
            </a:r>
            <a:br>
              <a:rPr lang="en-US" sz="1600" b="1">
                <a:latin typeface="Arial" charset="0"/>
              </a:rPr>
            </a:br>
            <a:r>
              <a:rPr lang="en-US" sz="1600" b="1">
                <a:latin typeface="Arial" charset="0"/>
              </a:rPr>
              <a:t> Instituciones</a:t>
            </a:r>
            <a:endParaRPr lang="en-US" sz="1600">
              <a:latin typeface="Arial" charset="0"/>
            </a:endParaRPr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838200" y="3810000"/>
            <a:ext cx="15668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n-US" sz="1600" b="1">
                <a:latin typeface="Times New Roman" pitchFamily="18" charset="0"/>
              </a:rPr>
              <a:t>Puntos</a:t>
            </a:r>
            <a:br>
              <a:rPr lang="en-US" sz="1600" b="1">
                <a:latin typeface="Times New Roman" pitchFamily="18" charset="0"/>
              </a:rPr>
            </a:br>
            <a:r>
              <a:rPr lang="en-US" sz="1600" b="1">
                <a:latin typeface="Times New Roman" pitchFamily="18" charset="0"/>
              </a:rPr>
              <a:t>Focales – OPS</a:t>
            </a:r>
            <a:endParaRPr lang="en-US" sz="1600" b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9710" name="Oval 14"/>
          <p:cNvSpPr>
            <a:spLocks noChangeArrowheads="1"/>
          </p:cNvSpPr>
          <p:nvPr/>
        </p:nvSpPr>
        <p:spPr bwMode="auto">
          <a:xfrm>
            <a:off x="3581400" y="3124200"/>
            <a:ext cx="2235200" cy="1143000"/>
          </a:xfrm>
          <a:prstGeom prst="ellipse">
            <a:avLst/>
          </a:prstGeom>
          <a:gradFill rotWithShape="0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en-US" sz="1600" b="1">
                <a:latin typeface="Arial" charset="0"/>
              </a:rPr>
              <a:t>INTERMEDIARIOS</a:t>
            </a:r>
            <a:endParaRPr lang="en-US" sz="1600">
              <a:latin typeface="Arial" charset="0"/>
            </a:endParaRPr>
          </a:p>
        </p:txBody>
      </p:sp>
      <p:sp>
        <p:nvSpPr>
          <p:cNvPr id="29711" name="Oval 15"/>
          <p:cNvSpPr>
            <a:spLocks noChangeArrowheads="1"/>
          </p:cNvSpPr>
          <p:nvPr/>
        </p:nvSpPr>
        <p:spPr bwMode="auto">
          <a:xfrm>
            <a:off x="7329488" y="4800600"/>
            <a:ext cx="1814512" cy="1447800"/>
          </a:xfrm>
          <a:prstGeom prst="ellipse">
            <a:avLst/>
          </a:prstGeom>
          <a:gradFill rotWithShape="0">
            <a:gsLst>
              <a:gs pos="0">
                <a:srgbClr val="FF6633"/>
              </a:gs>
              <a:gs pos="50000">
                <a:srgbClr val="FFFF99"/>
              </a:gs>
              <a:gs pos="100000">
                <a:srgbClr val="FF6633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dist="117088" dir="751728" algn="ctr" rotWithShape="0">
              <a:srgbClr val="993300"/>
            </a:outerShdw>
          </a:effectLst>
        </p:spPr>
        <p:txBody>
          <a:bodyPr wrap="none" anchor="ctr"/>
          <a:lstStyle/>
          <a:p>
            <a:endParaRPr lang="es-CL"/>
          </a:p>
        </p:txBody>
      </p:sp>
      <p:sp>
        <p:nvSpPr>
          <p:cNvPr id="29712" name="Oval 16"/>
          <p:cNvSpPr>
            <a:spLocks noChangeArrowheads="1"/>
          </p:cNvSpPr>
          <p:nvPr/>
        </p:nvSpPr>
        <p:spPr bwMode="auto">
          <a:xfrm>
            <a:off x="7434263" y="3733800"/>
            <a:ext cx="1709737" cy="965200"/>
          </a:xfrm>
          <a:prstGeom prst="ellipse">
            <a:avLst/>
          </a:prstGeom>
          <a:gradFill rotWithShape="0">
            <a:gsLst>
              <a:gs pos="0">
                <a:srgbClr val="FF6633"/>
              </a:gs>
              <a:gs pos="50000">
                <a:srgbClr val="FFFF99"/>
              </a:gs>
              <a:gs pos="100000">
                <a:srgbClr val="FF6633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dist="117088" dir="751728" algn="ctr" rotWithShape="0">
              <a:srgbClr val="993300"/>
            </a:outerShdw>
          </a:effectLst>
        </p:spPr>
        <p:txBody>
          <a:bodyPr wrap="none" anchor="ctr"/>
          <a:lstStyle/>
          <a:p>
            <a:endParaRPr lang="es-CL"/>
          </a:p>
        </p:txBody>
      </p:sp>
      <p:sp>
        <p:nvSpPr>
          <p:cNvPr id="29713" name="Oval 17"/>
          <p:cNvSpPr>
            <a:spLocks noChangeArrowheads="1"/>
          </p:cNvSpPr>
          <p:nvPr/>
        </p:nvSpPr>
        <p:spPr bwMode="auto">
          <a:xfrm>
            <a:off x="7391400" y="2743200"/>
            <a:ext cx="1481138" cy="868363"/>
          </a:xfrm>
          <a:prstGeom prst="ellipse">
            <a:avLst/>
          </a:prstGeom>
          <a:gradFill rotWithShape="0">
            <a:gsLst>
              <a:gs pos="0">
                <a:srgbClr val="FF6633"/>
              </a:gs>
              <a:gs pos="50000">
                <a:srgbClr val="FFFF99"/>
              </a:gs>
              <a:gs pos="100000">
                <a:srgbClr val="FF6633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dist="117088" dir="751728" algn="ctr" rotWithShape="0">
              <a:srgbClr val="993300"/>
            </a:outerShdw>
          </a:effectLst>
        </p:spPr>
        <p:txBody>
          <a:bodyPr wrap="none" anchor="ctr"/>
          <a:lstStyle/>
          <a:p>
            <a:endParaRPr lang="es-CL"/>
          </a:p>
        </p:txBody>
      </p:sp>
      <p:sp>
        <p:nvSpPr>
          <p:cNvPr id="29714" name="Oval 18"/>
          <p:cNvSpPr>
            <a:spLocks noChangeArrowheads="1"/>
          </p:cNvSpPr>
          <p:nvPr/>
        </p:nvSpPr>
        <p:spPr bwMode="auto">
          <a:xfrm>
            <a:off x="7315200" y="1524000"/>
            <a:ext cx="1481138" cy="996950"/>
          </a:xfrm>
          <a:prstGeom prst="ellipse">
            <a:avLst/>
          </a:prstGeom>
          <a:gradFill rotWithShape="0">
            <a:gsLst>
              <a:gs pos="0">
                <a:srgbClr val="FF6633"/>
              </a:gs>
              <a:gs pos="50000">
                <a:srgbClr val="FFFF99"/>
              </a:gs>
              <a:gs pos="100000">
                <a:srgbClr val="FF6633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dist="117088" dir="751728" algn="ctr" rotWithShape="0">
              <a:srgbClr val="993300"/>
            </a:outerShdw>
          </a:effectLst>
        </p:spPr>
        <p:txBody>
          <a:bodyPr wrap="none" anchor="ctr"/>
          <a:lstStyle/>
          <a:p>
            <a:endParaRPr lang="es-CL"/>
          </a:p>
        </p:txBody>
      </p:sp>
      <p:sp>
        <p:nvSpPr>
          <p:cNvPr id="29715" name="Rectangle 19"/>
          <p:cNvSpPr>
            <a:spLocks noChangeArrowheads="1"/>
          </p:cNvSpPr>
          <p:nvPr/>
        </p:nvSpPr>
        <p:spPr bwMode="auto">
          <a:xfrm>
            <a:off x="7467600" y="1676400"/>
            <a:ext cx="130968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n-US" sz="1600" b="1">
                <a:latin typeface="Times New Roman" pitchFamily="18" charset="0"/>
              </a:rPr>
              <a:t>BASES DE </a:t>
            </a:r>
            <a:br>
              <a:rPr lang="en-US" sz="1600" b="1">
                <a:latin typeface="Times New Roman" pitchFamily="18" charset="0"/>
              </a:rPr>
            </a:br>
            <a:r>
              <a:rPr lang="en-US" sz="1600" b="1">
                <a:latin typeface="Times New Roman" pitchFamily="18" charset="0"/>
              </a:rPr>
              <a:t>DATOS</a:t>
            </a:r>
          </a:p>
          <a:p>
            <a:pPr algn="ctr"/>
            <a:endParaRPr lang="en-US" sz="1600" b="1">
              <a:latin typeface="Times New Roman" pitchFamily="18" charset="0"/>
            </a:endParaRPr>
          </a:p>
        </p:txBody>
      </p:sp>
      <p:sp>
        <p:nvSpPr>
          <p:cNvPr id="29716" name="Rectangle 20"/>
          <p:cNvSpPr>
            <a:spLocks noChangeArrowheads="1"/>
          </p:cNvSpPr>
          <p:nvPr/>
        </p:nvSpPr>
        <p:spPr bwMode="auto">
          <a:xfrm>
            <a:off x="7315200" y="2514600"/>
            <a:ext cx="1600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endParaRPr lang="en-US" sz="1800" b="1">
              <a:latin typeface="Times New Roman" pitchFamily="18" charset="0"/>
            </a:endParaRPr>
          </a:p>
          <a:p>
            <a:pPr algn="ctr"/>
            <a:r>
              <a:rPr lang="en-US" sz="1800" b="1">
                <a:latin typeface="Times New Roman" pitchFamily="18" charset="0"/>
              </a:rPr>
              <a:t>LIS</a:t>
            </a:r>
            <a:br>
              <a:rPr lang="en-US" sz="1800" b="1">
                <a:latin typeface="Times New Roman" pitchFamily="18" charset="0"/>
              </a:rPr>
            </a:br>
            <a:r>
              <a:rPr lang="en-US" sz="1800" b="1">
                <a:latin typeface="Times New Roman" pitchFamily="18" charset="0"/>
              </a:rPr>
              <a:t>DeCS</a:t>
            </a:r>
            <a:r>
              <a:rPr lang="en-US" sz="1800" b="1">
                <a:solidFill>
                  <a:schemeClr val="bg2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9717" name="Rectangle 21"/>
          <p:cNvSpPr>
            <a:spLocks noChangeArrowheads="1"/>
          </p:cNvSpPr>
          <p:nvPr/>
        </p:nvSpPr>
        <p:spPr bwMode="auto">
          <a:xfrm>
            <a:off x="7162800" y="3657600"/>
            <a:ext cx="171132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endParaRPr lang="en-US" sz="1600" b="1">
              <a:latin typeface="Times New Roman" pitchFamily="18" charset="0"/>
            </a:endParaRPr>
          </a:p>
          <a:p>
            <a:pPr algn="ctr"/>
            <a:r>
              <a:rPr lang="en-US" sz="1600" b="1">
                <a:latin typeface="Times New Roman" pitchFamily="18" charset="0"/>
              </a:rPr>
              <a:t>DSI </a:t>
            </a:r>
            <a:br>
              <a:rPr lang="en-US" sz="1600" b="1">
                <a:latin typeface="Times New Roman" pitchFamily="18" charset="0"/>
              </a:rPr>
            </a:br>
            <a:r>
              <a:rPr lang="en-US" sz="1600" b="1">
                <a:latin typeface="Times New Roman" pitchFamily="18" charset="0"/>
              </a:rPr>
              <a:t>Noticias - listas</a:t>
            </a:r>
            <a:br>
              <a:rPr lang="en-US" sz="1600" b="1">
                <a:latin typeface="Times New Roman" pitchFamily="18" charset="0"/>
              </a:rPr>
            </a:br>
            <a:r>
              <a:rPr lang="en-US" sz="1600" b="1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9718" name="Rectangle 22"/>
          <p:cNvSpPr>
            <a:spLocks noChangeArrowheads="1"/>
          </p:cNvSpPr>
          <p:nvPr/>
        </p:nvSpPr>
        <p:spPr bwMode="auto">
          <a:xfrm>
            <a:off x="7315200" y="5257800"/>
            <a:ext cx="1828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n-US" sz="1600" b="1">
                <a:latin typeface="Times New Roman" pitchFamily="18" charset="0"/>
              </a:rPr>
              <a:t>Desafíos emergentes </a:t>
            </a:r>
            <a:endParaRPr lang="en-US" sz="1400" b="1">
              <a:latin typeface="Times New Roman" pitchFamily="18" charset="0"/>
            </a:endParaRPr>
          </a:p>
        </p:txBody>
      </p:sp>
      <p:grpSp>
        <p:nvGrpSpPr>
          <p:cNvPr id="29719" name="Group 23"/>
          <p:cNvGrpSpPr>
            <a:grpSpLocks/>
          </p:cNvGrpSpPr>
          <p:nvPr/>
        </p:nvGrpSpPr>
        <p:grpSpPr bwMode="auto">
          <a:xfrm>
            <a:off x="3429000" y="4724400"/>
            <a:ext cx="2590800" cy="1666875"/>
            <a:chOff x="1888" y="3848"/>
            <a:chExt cx="864" cy="792"/>
          </a:xfrm>
        </p:grpSpPr>
        <p:sp>
          <p:nvSpPr>
            <p:cNvPr id="29720" name="Rectangle 24"/>
            <p:cNvSpPr>
              <a:spLocks noChangeArrowheads="1"/>
            </p:cNvSpPr>
            <p:nvPr/>
          </p:nvSpPr>
          <p:spPr bwMode="auto">
            <a:xfrm>
              <a:off x="1888" y="3903"/>
              <a:ext cx="855" cy="656"/>
            </a:xfrm>
            <a:prstGeom prst="rect">
              <a:avLst/>
            </a:prstGeom>
            <a:gradFill rotWithShape="0">
              <a:gsLst>
                <a:gs pos="0">
                  <a:srgbClr val="CCFFCC">
                    <a:gamma/>
                    <a:shade val="46275"/>
                    <a:invGamma/>
                  </a:srgbClr>
                </a:gs>
                <a:gs pos="50000">
                  <a:srgbClr val="CCFFCC"/>
                </a:gs>
                <a:gs pos="100000">
                  <a:srgbClr val="CCFF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9721" name="Oval 25"/>
            <p:cNvSpPr>
              <a:spLocks noChangeArrowheads="1"/>
            </p:cNvSpPr>
            <p:nvPr/>
          </p:nvSpPr>
          <p:spPr bwMode="auto">
            <a:xfrm>
              <a:off x="1888" y="3848"/>
              <a:ext cx="864" cy="149"/>
            </a:xfrm>
            <a:prstGeom prst="ellipse">
              <a:avLst/>
            </a:prstGeom>
            <a:gradFill rotWithShape="0">
              <a:gsLst>
                <a:gs pos="0">
                  <a:srgbClr val="CCFFCC">
                    <a:gamma/>
                    <a:shade val="46275"/>
                    <a:invGamma/>
                  </a:srgbClr>
                </a:gs>
                <a:gs pos="50000">
                  <a:srgbClr val="CCFFCC"/>
                </a:gs>
                <a:gs pos="100000">
                  <a:srgbClr val="CCFF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9722" name="Oval 26"/>
            <p:cNvSpPr>
              <a:spLocks noChangeArrowheads="1"/>
            </p:cNvSpPr>
            <p:nvPr/>
          </p:nvSpPr>
          <p:spPr bwMode="auto">
            <a:xfrm>
              <a:off x="1888" y="4492"/>
              <a:ext cx="864" cy="148"/>
            </a:xfrm>
            <a:prstGeom prst="ellipse">
              <a:avLst/>
            </a:prstGeom>
            <a:gradFill rotWithShape="0">
              <a:gsLst>
                <a:gs pos="0">
                  <a:srgbClr val="CCFFCC">
                    <a:gamma/>
                    <a:shade val="46275"/>
                    <a:invGamma/>
                  </a:srgbClr>
                </a:gs>
                <a:gs pos="50000">
                  <a:srgbClr val="CCFFCC"/>
                </a:gs>
                <a:gs pos="100000">
                  <a:srgbClr val="CCFF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29723" name="Rectangle 27"/>
          <p:cNvSpPr>
            <a:spLocks noChangeArrowheads="1"/>
          </p:cNvSpPr>
          <p:nvPr/>
        </p:nvSpPr>
        <p:spPr bwMode="auto">
          <a:xfrm>
            <a:off x="3810000" y="4876800"/>
            <a:ext cx="1790700" cy="13144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n-US" sz="1600" b="1">
                <a:latin typeface="Times New Roman" pitchFamily="18" charset="0"/>
              </a:rPr>
              <a:t>USUARIOS</a:t>
            </a:r>
            <a:br>
              <a:rPr lang="en-US" sz="1600" b="1">
                <a:latin typeface="Times New Roman" pitchFamily="18" charset="0"/>
              </a:rPr>
            </a:br>
            <a:r>
              <a:rPr lang="en-US" sz="1600" b="1">
                <a:latin typeface="Times New Roman" pitchFamily="18" charset="0"/>
              </a:rPr>
              <a:t>Distribución</a:t>
            </a:r>
            <a:r>
              <a:rPr lang="en-US" sz="1600" b="1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  <a:p>
            <a:pPr algn="ctr"/>
            <a:r>
              <a:rPr lang="en-US" sz="1600" b="1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US" sz="1600" b="1">
                <a:latin typeface="Times New Roman" pitchFamily="18" charset="0"/>
              </a:rPr>
              <a:t>Diseminación</a:t>
            </a:r>
          </a:p>
          <a:p>
            <a:pPr algn="ctr"/>
            <a:r>
              <a:rPr lang="en-US" sz="1600" b="1">
                <a:latin typeface="Times New Roman" pitchFamily="18" charset="0"/>
              </a:rPr>
              <a:t>de  Información</a:t>
            </a:r>
          </a:p>
          <a:p>
            <a:pPr algn="ctr"/>
            <a:r>
              <a:rPr lang="en-US" sz="1600" b="1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9724" name="Freeform 28"/>
          <p:cNvSpPr>
            <a:spLocks/>
          </p:cNvSpPr>
          <p:nvPr/>
        </p:nvSpPr>
        <p:spPr bwMode="auto">
          <a:xfrm>
            <a:off x="304800" y="1905000"/>
            <a:ext cx="496888" cy="1219200"/>
          </a:xfrm>
          <a:custGeom>
            <a:avLst/>
            <a:gdLst/>
            <a:ahLst/>
            <a:cxnLst>
              <a:cxn ang="0">
                <a:pos x="0" y="651"/>
              </a:cxn>
              <a:cxn ang="0">
                <a:pos x="0" y="0"/>
              </a:cxn>
              <a:cxn ang="0">
                <a:pos x="234" y="0"/>
              </a:cxn>
            </a:cxnLst>
            <a:rect l="0" t="0" r="r" b="b"/>
            <a:pathLst>
              <a:path w="235" h="652">
                <a:moveTo>
                  <a:pt x="0" y="651"/>
                </a:moveTo>
                <a:lnTo>
                  <a:pt x="0" y="0"/>
                </a:lnTo>
                <a:lnTo>
                  <a:pt x="234" y="0"/>
                </a:lnTo>
              </a:path>
            </a:pathLst>
          </a:custGeom>
          <a:noFill/>
          <a:ln w="12700" cap="rnd" cmpd="sng">
            <a:solidFill>
              <a:schemeClr val="folHlink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29725" name="Freeform 29"/>
          <p:cNvSpPr>
            <a:spLocks/>
          </p:cNvSpPr>
          <p:nvPr/>
        </p:nvSpPr>
        <p:spPr bwMode="auto">
          <a:xfrm>
            <a:off x="304800" y="4953000"/>
            <a:ext cx="425450" cy="893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49"/>
              </a:cxn>
              <a:cxn ang="0">
                <a:pos x="200" y="749"/>
              </a:cxn>
            </a:cxnLst>
            <a:rect l="0" t="0" r="r" b="b"/>
            <a:pathLst>
              <a:path w="201" h="750">
                <a:moveTo>
                  <a:pt x="0" y="0"/>
                </a:moveTo>
                <a:lnTo>
                  <a:pt x="0" y="749"/>
                </a:lnTo>
                <a:lnTo>
                  <a:pt x="200" y="749"/>
                </a:lnTo>
              </a:path>
            </a:pathLst>
          </a:custGeom>
          <a:noFill/>
          <a:ln w="12700" cap="rnd" cmpd="sng">
            <a:solidFill>
              <a:schemeClr val="folHlink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29726" name="Freeform 30"/>
          <p:cNvSpPr>
            <a:spLocks/>
          </p:cNvSpPr>
          <p:nvPr/>
        </p:nvSpPr>
        <p:spPr bwMode="auto">
          <a:xfrm>
            <a:off x="2514600" y="1905000"/>
            <a:ext cx="357188" cy="4016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68" y="0"/>
              </a:cxn>
              <a:cxn ang="0">
                <a:pos x="168" y="3372"/>
              </a:cxn>
              <a:cxn ang="0">
                <a:pos x="36" y="3372"/>
              </a:cxn>
            </a:cxnLst>
            <a:rect l="0" t="0" r="r" b="b"/>
            <a:pathLst>
              <a:path w="169" h="3373">
                <a:moveTo>
                  <a:pt x="0" y="0"/>
                </a:moveTo>
                <a:lnTo>
                  <a:pt x="168" y="0"/>
                </a:lnTo>
                <a:lnTo>
                  <a:pt x="168" y="3372"/>
                </a:lnTo>
                <a:lnTo>
                  <a:pt x="36" y="3372"/>
                </a:lnTo>
              </a:path>
            </a:pathLst>
          </a:custGeom>
          <a:noFill/>
          <a:ln w="12700" cap="rnd" cmpd="sng">
            <a:solidFill>
              <a:schemeClr val="folHlink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29727" name="AutoShape 31"/>
          <p:cNvSpPr>
            <a:spLocks noChangeArrowheads="1"/>
          </p:cNvSpPr>
          <p:nvPr/>
        </p:nvSpPr>
        <p:spPr bwMode="auto">
          <a:xfrm>
            <a:off x="2971800" y="3657600"/>
            <a:ext cx="501650" cy="160338"/>
          </a:xfrm>
          <a:prstGeom prst="rightArrow">
            <a:avLst>
              <a:gd name="adj1" fmla="val 50000"/>
              <a:gd name="adj2" fmla="val 156450"/>
            </a:avLst>
          </a:prstGeom>
          <a:solidFill>
            <a:schemeClr val="folHlink"/>
          </a:solidFill>
          <a:ln w="12700">
            <a:solidFill>
              <a:srgbClr val="0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729" name="Rectangle 33"/>
          <p:cNvSpPr>
            <a:spLocks noChangeArrowheads="1"/>
          </p:cNvSpPr>
          <p:nvPr/>
        </p:nvSpPr>
        <p:spPr bwMode="auto">
          <a:xfrm rot="16260000">
            <a:off x="2228056" y="3501232"/>
            <a:ext cx="10525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>
                <a:solidFill>
                  <a:srgbClr val="99FFCC"/>
                </a:solidFill>
                <a:latin typeface="Times New Roman" pitchFamily="18" charset="0"/>
              </a:rPr>
              <a:t>GLOBAL</a:t>
            </a:r>
          </a:p>
        </p:txBody>
      </p:sp>
      <p:sp>
        <p:nvSpPr>
          <p:cNvPr id="29730" name="Rectangle 34"/>
          <p:cNvSpPr>
            <a:spLocks noChangeArrowheads="1"/>
          </p:cNvSpPr>
          <p:nvPr/>
        </p:nvSpPr>
        <p:spPr bwMode="auto">
          <a:xfrm>
            <a:off x="3657600" y="1066800"/>
            <a:ext cx="2701925" cy="3048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r>
              <a:rPr lang="en-US" sz="1400" b="1">
                <a:latin typeface="Times New Roman" pitchFamily="18" charset="0"/>
              </a:rPr>
              <a:t>                  PROCESOS</a:t>
            </a:r>
          </a:p>
        </p:txBody>
      </p:sp>
      <p:sp>
        <p:nvSpPr>
          <p:cNvPr id="29731" name="Rectangle 35"/>
          <p:cNvSpPr>
            <a:spLocks noChangeArrowheads="1"/>
          </p:cNvSpPr>
          <p:nvPr/>
        </p:nvSpPr>
        <p:spPr bwMode="auto">
          <a:xfrm>
            <a:off x="6705600" y="1066800"/>
            <a:ext cx="2438400" cy="39052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1400" b="1">
                <a:latin typeface="Times New Roman" pitchFamily="18" charset="0"/>
              </a:rPr>
              <a:t>PRODUCTOS Y SERVICIOS</a:t>
            </a:r>
          </a:p>
        </p:txBody>
      </p:sp>
      <p:sp>
        <p:nvSpPr>
          <p:cNvPr id="29732" name="Rectangle 36"/>
          <p:cNvSpPr>
            <a:spLocks noChangeArrowheads="1"/>
          </p:cNvSpPr>
          <p:nvPr/>
        </p:nvSpPr>
        <p:spPr bwMode="auto">
          <a:xfrm>
            <a:off x="3810000" y="762000"/>
            <a:ext cx="2365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733" name="Rectangle 37"/>
          <p:cNvSpPr>
            <a:spLocks noChangeArrowheads="1"/>
          </p:cNvSpPr>
          <p:nvPr/>
        </p:nvSpPr>
        <p:spPr bwMode="auto">
          <a:xfrm>
            <a:off x="3505200" y="1828800"/>
            <a:ext cx="2667000" cy="825500"/>
          </a:xfrm>
          <a:prstGeom prst="rect">
            <a:avLst/>
          </a:prstGeom>
          <a:gradFill rotWithShape="0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n-US" sz="1000" b="1" i="1">
                <a:solidFill>
                  <a:srgbClr val="000080"/>
                </a:solidFill>
                <a:latin typeface="Times New Roman" pitchFamily="18" charset="0"/>
              </a:rPr>
              <a:t> </a:t>
            </a:r>
            <a:r>
              <a:rPr lang="en-US" sz="1600" b="1">
                <a:latin typeface="Times New Roman" pitchFamily="18" charset="0"/>
              </a:rPr>
              <a:t>GENERACIÓN </a:t>
            </a:r>
            <a:br>
              <a:rPr lang="en-US" sz="1600" b="1">
                <a:latin typeface="Times New Roman" pitchFamily="18" charset="0"/>
              </a:rPr>
            </a:br>
            <a:r>
              <a:rPr lang="en-US" sz="1600" b="1">
                <a:latin typeface="Times New Roman" pitchFamily="18" charset="0"/>
              </a:rPr>
              <a:t>DE</a:t>
            </a:r>
            <a:br>
              <a:rPr lang="en-US" sz="1600" b="1">
                <a:latin typeface="Times New Roman" pitchFamily="18" charset="0"/>
              </a:rPr>
            </a:br>
            <a:r>
              <a:rPr lang="en-US" sz="1600" b="1">
                <a:latin typeface="Times New Roman" pitchFamily="18" charset="0"/>
              </a:rPr>
              <a:t> INFORMACIÓN</a:t>
            </a:r>
          </a:p>
        </p:txBody>
      </p:sp>
      <p:pic>
        <p:nvPicPr>
          <p:cNvPr id="29734" name="Picture 38" descr="bel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</p:spPr>
      </p:pic>
      <p:sp>
        <p:nvSpPr>
          <p:cNvPr id="29735" name="AutoShape 39"/>
          <p:cNvSpPr>
            <a:spLocks noChangeArrowheads="1"/>
          </p:cNvSpPr>
          <p:nvPr/>
        </p:nvSpPr>
        <p:spPr bwMode="auto">
          <a:xfrm>
            <a:off x="5943600" y="3657600"/>
            <a:ext cx="501650" cy="160338"/>
          </a:xfrm>
          <a:prstGeom prst="rightArrow">
            <a:avLst>
              <a:gd name="adj1" fmla="val 50000"/>
              <a:gd name="adj2" fmla="val 156450"/>
            </a:avLst>
          </a:prstGeom>
          <a:solidFill>
            <a:schemeClr val="folHlink"/>
          </a:solidFill>
          <a:ln w="12700">
            <a:solidFill>
              <a:srgbClr val="0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736" name="Freeform 40"/>
          <p:cNvSpPr>
            <a:spLocks/>
          </p:cNvSpPr>
          <p:nvPr/>
        </p:nvSpPr>
        <p:spPr bwMode="auto">
          <a:xfrm flipH="1">
            <a:off x="6629400" y="1981200"/>
            <a:ext cx="533400" cy="4038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68" y="0"/>
              </a:cxn>
              <a:cxn ang="0">
                <a:pos x="168" y="3372"/>
              </a:cxn>
              <a:cxn ang="0">
                <a:pos x="36" y="3372"/>
              </a:cxn>
            </a:cxnLst>
            <a:rect l="0" t="0" r="r" b="b"/>
            <a:pathLst>
              <a:path w="169" h="3373">
                <a:moveTo>
                  <a:pt x="0" y="0"/>
                </a:moveTo>
                <a:lnTo>
                  <a:pt x="168" y="0"/>
                </a:lnTo>
                <a:lnTo>
                  <a:pt x="168" y="3372"/>
                </a:lnTo>
                <a:lnTo>
                  <a:pt x="36" y="3372"/>
                </a:lnTo>
              </a:path>
            </a:pathLst>
          </a:custGeom>
          <a:noFill/>
          <a:ln w="12700" cap="rnd" cmpd="sng">
            <a:solidFill>
              <a:schemeClr val="folHlink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29737" name="Line 41"/>
          <p:cNvSpPr>
            <a:spLocks noChangeShapeType="1"/>
          </p:cNvSpPr>
          <p:nvPr/>
        </p:nvSpPr>
        <p:spPr bwMode="auto">
          <a:xfrm>
            <a:off x="7239000" y="1905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29739" name="AutoShape 43"/>
          <p:cNvSpPr>
            <a:spLocks noChangeArrowheads="1"/>
          </p:cNvSpPr>
          <p:nvPr/>
        </p:nvSpPr>
        <p:spPr bwMode="auto">
          <a:xfrm rot="16200000">
            <a:off x="3715544" y="4361656"/>
            <a:ext cx="501650" cy="160338"/>
          </a:xfrm>
          <a:prstGeom prst="rightArrow">
            <a:avLst>
              <a:gd name="adj1" fmla="val 50000"/>
              <a:gd name="adj2" fmla="val 156450"/>
            </a:avLst>
          </a:prstGeom>
          <a:solidFill>
            <a:schemeClr val="folHlink"/>
          </a:solidFill>
          <a:ln w="12700">
            <a:solidFill>
              <a:srgbClr val="0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740" name="AutoShape 44"/>
          <p:cNvSpPr>
            <a:spLocks noChangeArrowheads="1"/>
          </p:cNvSpPr>
          <p:nvPr/>
        </p:nvSpPr>
        <p:spPr bwMode="auto">
          <a:xfrm rot="5400000">
            <a:off x="5104607" y="4420394"/>
            <a:ext cx="501650" cy="160337"/>
          </a:xfrm>
          <a:prstGeom prst="rightArrow">
            <a:avLst>
              <a:gd name="adj1" fmla="val 50000"/>
              <a:gd name="adj2" fmla="val 156451"/>
            </a:avLst>
          </a:prstGeom>
          <a:solidFill>
            <a:schemeClr val="folHlink"/>
          </a:solidFill>
          <a:ln w="12700">
            <a:solidFill>
              <a:srgbClr val="0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741" name="AutoShape 45"/>
          <p:cNvSpPr>
            <a:spLocks noChangeArrowheads="1"/>
          </p:cNvSpPr>
          <p:nvPr/>
        </p:nvSpPr>
        <p:spPr bwMode="auto">
          <a:xfrm rot="5215970" flipV="1">
            <a:off x="3810794" y="2747169"/>
            <a:ext cx="379412" cy="228600"/>
          </a:xfrm>
          <a:prstGeom prst="rightArrow">
            <a:avLst>
              <a:gd name="adj1" fmla="val 50000"/>
              <a:gd name="adj2" fmla="val 82994"/>
            </a:avLst>
          </a:prstGeom>
          <a:solidFill>
            <a:schemeClr val="folHlink"/>
          </a:solidFill>
          <a:ln w="12700">
            <a:solidFill>
              <a:srgbClr val="0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742" name="AutoShape 46"/>
          <p:cNvSpPr>
            <a:spLocks noChangeArrowheads="1"/>
          </p:cNvSpPr>
          <p:nvPr/>
        </p:nvSpPr>
        <p:spPr bwMode="auto">
          <a:xfrm rot="16200000">
            <a:off x="5159375" y="2841625"/>
            <a:ext cx="501650" cy="152400"/>
          </a:xfrm>
          <a:prstGeom prst="rightArrow">
            <a:avLst>
              <a:gd name="adj1" fmla="val 50000"/>
              <a:gd name="adj2" fmla="val 164599"/>
            </a:avLst>
          </a:prstGeom>
          <a:solidFill>
            <a:schemeClr val="folHlink"/>
          </a:solidFill>
          <a:ln w="12700">
            <a:solidFill>
              <a:srgbClr val="0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371600"/>
            <a:ext cx="7162800" cy="1143000"/>
          </a:xfrm>
        </p:spPr>
        <p:txBody>
          <a:bodyPr/>
          <a:lstStyle/>
          <a:p>
            <a:r>
              <a:rPr lang="es-ES" sz="2400">
                <a:solidFill>
                  <a:srgbClr val="99FFCC"/>
                </a:solidFill>
              </a:rPr>
              <a:t>Explorando el sitio de la BVS - Bioética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  <a:p>
            <a:endParaRPr lang="es-ES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1600200" y="2971800"/>
            <a:ext cx="3590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>
                <a:hlinkClick r:id="rId3" action="ppaction://hlinkfile"/>
              </a:rPr>
              <a:t>http</a:t>
            </a:r>
            <a:r>
              <a:rPr lang="es-ES" sz="3600">
                <a:hlinkClick r:id="rId3" action="ppaction://hlinkfile"/>
              </a:rPr>
              <a:t>://</a:t>
            </a:r>
            <a:r>
              <a:rPr lang="es-ES">
                <a:hlinkClick r:id="rId3" action="ppaction://hlinkfile"/>
              </a:rPr>
              <a:t>bioetica.bvsalud.org/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400" b="1"/>
              <a:t>Los centro </a:t>
            </a:r>
            <a:r>
              <a:rPr lang="es-ES" sz="2400" b="1">
                <a:latin typeface="Arial Unicode MS" pitchFamily="34" charset="-128"/>
              </a:rPr>
              <a:t>de</a:t>
            </a:r>
            <a:r>
              <a:rPr lang="es-ES" sz="2400" b="1"/>
              <a:t> Información dentro del nuevo paradigma</a:t>
            </a:r>
            <a:r>
              <a:rPr lang="es-ES" sz="3200" b="1">
                <a:solidFill>
                  <a:schemeClr val="tx1"/>
                </a:solidFill>
              </a:rPr>
              <a:t/>
            </a:r>
            <a:br>
              <a:rPr lang="es-ES" sz="3200" b="1">
                <a:solidFill>
                  <a:schemeClr val="tx1"/>
                </a:solidFill>
              </a:rPr>
            </a:br>
            <a:endParaRPr lang="en-US" altLang="en-US" sz="3200" b="1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0772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s-ES" sz="1800">
                <a:solidFill>
                  <a:srgbClr val="FFFF99"/>
                </a:solidFill>
              </a:rPr>
              <a:t>En este nuevo paradigma  de acceso a la información científico técnica los centros de información ya no aparecen como actores aislados sino completamente integrados a la red mundial de información.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endParaRPr lang="es-ES" sz="1800">
              <a:solidFill>
                <a:srgbClr val="FFFF99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s-ES" sz="1800">
                <a:solidFill>
                  <a:srgbClr val="FFFF99"/>
                </a:solidFill>
              </a:rPr>
              <a:t>Los centros de información, en sus diferentes formatos - bibliotecas, centros de documentación, y centros de información en general - son  ya la propia Internet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endParaRPr lang="es-ES" sz="1800">
              <a:solidFill>
                <a:srgbClr val="FFFF99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s-ES" sz="1800">
                <a:solidFill>
                  <a:srgbClr val="FFFF99"/>
                </a:solidFill>
              </a:rPr>
              <a:t>El mismo concepto de centro resulta ya inapropiado en este nuevo contexto, pues en este nuevo escenario confluyen progresivamente diversos actores y eventos relacionados con el flujo de información científico técnica en torno a espacios comunes en Internet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endParaRPr lang="es-ES" sz="1800">
              <a:solidFill>
                <a:srgbClr val="FFFF99"/>
              </a:solidFill>
            </a:endParaRP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s-ES" sz="1800">
                <a:solidFill>
                  <a:srgbClr val="FFFF99"/>
                </a:solidFill>
              </a:rPr>
              <a:t>El proceso que desencadena la Internet es planetario y universal, tanto en términos geográficos como temáticos.</a:t>
            </a:r>
            <a:endParaRPr lang="en-US" altLang="en-US" sz="1800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400" b="1"/>
              <a:t>Nuevo escenario de la cooperación técnica en información en salud</a:t>
            </a:r>
            <a:r>
              <a:rPr lang="es-ES" sz="2400"/>
              <a:t> </a:t>
            </a:r>
            <a:br>
              <a:rPr lang="es-ES" sz="2400"/>
            </a:br>
            <a:endParaRPr lang="es-ES" sz="240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867400" y="1828800"/>
            <a:ext cx="3276600" cy="37338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s-ES" sz="1800">
                <a:solidFill>
                  <a:srgbClr val="FFFF99"/>
                </a:solidFill>
              </a:rPr>
              <a:t>El acceso a la información científico técnica perfeccionará los procesos de toma de decisión en materias de salud en las diferentes situaciones y niveles sociales</a:t>
            </a:r>
          </a:p>
          <a:p>
            <a:endParaRPr lang="es-ES" sz="1800"/>
          </a:p>
        </p:txBody>
      </p:sp>
      <p:graphicFrame>
        <p:nvGraphicFramePr>
          <p:cNvPr id="32772" name="Diagram 4"/>
          <p:cNvGraphicFramePr>
            <a:graphicFrameLocks/>
          </p:cNvGraphicFramePr>
          <p:nvPr>
            <p:ph sz="quarter" idx="2"/>
          </p:nvPr>
        </p:nvGraphicFramePr>
        <p:xfrm>
          <a:off x="-685800" y="1219200"/>
          <a:ext cx="7056438" cy="6100763"/>
        </p:xfrm>
        <a:graphic>
          <a:graphicData uri="http://schemas.openxmlformats.org/drawingml/2006/compatibility">
            <com:legacyDrawing xmlns:com="http://schemas.openxmlformats.org/drawingml/2006/compatibility" spid="_x0000_s3277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3277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400" b="1"/>
              <a:t>Niveles</a:t>
            </a:r>
            <a:r>
              <a:rPr lang="en-US" sz="2400" b="1"/>
              <a:t> para la </a:t>
            </a:r>
            <a:r>
              <a:rPr lang="es-ES" sz="2400" b="1"/>
              <a:t>diseminación</a:t>
            </a:r>
            <a:r>
              <a:rPr lang="en-US" sz="2400" b="1"/>
              <a:t> de </a:t>
            </a:r>
            <a:r>
              <a:rPr lang="es-ES" sz="2400" b="1"/>
              <a:t>Información</a:t>
            </a:r>
            <a:endParaRPr lang="es-ES" altLang="en-US" sz="2400" b="1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79248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1800">
                <a:solidFill>
                  <a:srgbClr val="FFFF99"/>
                </a:solidFill>
              </a:rPr>
              <a:t>En un primer nivel está la producción científica que involucra temáticas Bioéticas, como plataforma base. Involucra el diálogo crítico y la investigación básica.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1800">
              <a:solidFill>
                <a:srgbClr val="FFFF99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1800">
                <a:solidFill>
                  <a:srgbClr val="FFFF99"/>
                </a:solidFill>
              </a:rPr>
              <a:t>En un segundo nivel, actúan los expertos en diseminación de Información. Guarda relación con análisis de información y aplicaciones metodológicas y tecnológicas pertinentes.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1800">
              <a:solidFill>
                <a:srgbClr val="FFFF99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1800">
                <a:solidFill>
                  <a:srgbClr val="FFFF99"/>
                </a:solidFill>
              </a:rPr>
              <a:t>Un tercer nivel, en que participan los expertos en Bioética, a través de la recuperación de Información, para finalmente…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1800">
              <a:solidFill>
                <a:srgbClr val="FFFF99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1800">
                <a:solidFill>
                  <a:srgbClr val="FFFF99"/>
                </a:solidFill>
              </a:rPr>
              <a:t>En un cuarto nivel, llegar aun conocimiento especializado. </a:t>
            </a:r>
            <a:endParaRPr lang="en-US" altLang="en-US" sz="1800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381000"/>
            <a:ext cx="7162800" cy="1143000"/>
          </a:xfrm>
        </p:spPr>
        <p:txBody>
          <a:bodyPr/>
          <a:lstStyle/>
          <a:p>
            <a:pPr algn="ctr"/>
            <a:r>
              <a:rPr lang="en-US" sz="2400" b="1"/>
              <a:t>                  Niveles para la diseminación de Información</a:t>
            </a:r>
            <a:br>
              <a:rPr lang="en-US" sz="2400" b="1"/>
            </a:br>
            <a:endParaRPr lang="es-ES" sz="2400" b="1"/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0" y="1371600"/>
            <a:ext cx="6781800" cy="5486400"/>
          </a:xfrm>
          <a:prstGeom prst="triangle">
            <a:avLst>
              <a:gd name="adj" fmla="val 52366"/>
            </a:avLst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 rot="10800000">
            <a:off x="1600200" y="2133600"/>
            <a:ext cx="3733800" cy="2286000"/>
          </a:xfrm>
          <a:custGeom>
            <a:avLst/>
            <a:gdLst>
              <a:gd name="G0" fmla="+- 7120 0 0"/>
              <a:gd name="G1" fmla="+- 21600 0 7120"/>
              <a:gd name="G2" fmla="*/ 7120 1 2"/>
              <a:gd name="G3" fmla="+- 21600 0 G2"/>
              <a:gd name="G4" fmla="+/ 7120 21600 2"/>
              <a:gd name="G5" fmla="+/ G1 0 2"/>
              <a:gd name="G6" fmla="*/ 21600 21600 7120"/>
              <a:gd name="G7" fmla="*/ G6 1 2"/>
              <a:gd name="G8" fmla="+- 21600 0 G7"/>
              <a:gd name="G9" fmla="*/ 21600 1 2"/>
              <a:gd name="G10" fmla="+- 7120 0 G9"/>
              <a:gd name="G11" fmla="?: G10 G8 0"/>
              <a:gd name="G12" fmla="?: G10 G7 21600"/>
              <a:gd name="T0" fmla="*/ 18040 w 21600"/>
              <a:gd name="T1" fmla="*/ 10800 h 21600"/>
              <a:gd name="T2" fmla="*/ 10800 w 21600"/>
              <a:gd name="T3" fmla="*/ 21600 h 21600"/>
              <a:gd name="T4" fmla="*/ 3560 w 21600"/>
              <a:gd name="T5" fmla="*/ 10800 h 21600"/>
              <a:gd name="T6" fmla="*/ 10800 w 21600"/>
              <a:gd name="T7" fmla="*/ 0 h 21600"/>
              <a:gd name="T8" fmla="*/ 5360 w 21600"/>
              <a:gd name="T9" fmla="*/ 5360 h 21600"/>
              <a:gd name="T10" fmla="*/ 16240 w 21600"/>
              <a:gd name="T11" fmla="*/ 1624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120" y="21600"/>
                </a:lnTo>
                <a:lnTo>
                  <a:pt x="14480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rgbClr val="0099CC"/>
              </a:gs>
              <a:gs pos="100000">
                <a:srgbClr val="0099CC">
                  <a:gamma/>
                  <a:tint val="26667"/>
                  <a:invGamma/>
                </a:srgbClr>
              </a:gs>
            </a:gsLst>
            <a:lin ang="5400000" scaled="1"/>
          </a:gradFill>
          <a:ln w="9525">
            <a:solidFill>
              <a:srgbClr val="0099CC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s-ES" sz="1800" b="1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2819400" y="838200"/>
            <a:ext cx="1295400" cy="1295400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FF0000"/>
              </a:gs>
              <a:gs pos="100000">
                <a:srgbClr val="FF0000">
                  <a:gamma/>
                  <a:tint val="23922"/>
                  <a:invGamma/>
                </a:srgb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2286000" y="2438400"/>
            <a:ext cx="22098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800" b="1">
                <a:solidFill>
                  <a:srgbClr val="000066"/>
                </a:solidFill>
                <a:latin typeface="Arial" charset="0"/>
              </a:rPr>
              <a:t>Expertos  en</a:t>
            </a:r>
          </a:p>
          <a:p>
            <a:pPr algn="ctr"/>
            <a:r>
              <a:rPr lang="en-US" sz="1800" b="1">
                <a:solidFill>
                  <a:srgbClr val="000066"/>
                </a:solidFill>
                <a:latin typeface="Arial" charset="0"/>
              </a:rPr>
              <a:t>Diseminación de Información - Aplicación de Metodologías Especializadas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2971800" y="1219200"/>
            <a:ext cx="9906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003366"/>
                </a:solidFill>
                <a:latin typeface="Arial" charset="0"/>
              </a:rPr>
              <a:t>Expertos en Bioética</a:t>
            </a:r>
          </a:p>
        </p:txBody>
      </p:sp>
      <p:sp>
        <p:nvSpPr>
          <p:cNvPr id="15369" name="AutoShape 9"/>
          <p:cNvSpPr>
            <a:spLocks noChangeArrowheads="1"/>
          </p:cNvSpPr>
          <p:nvPr/>
        </p:nvSpPr>
        <p:spPr bwMode="auto">
          <a:xfrm>
            <a:off x="3352800" y="8382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1295400" y="914400"/>
            <a:ext cx="1295400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336699"/>
                </a:solidFill>
                <a:latin typeface="Arial" charset="0"/>
              </a:rPr>
              <a:t>Conocimiento especializados</a:t>
            </a:r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 flipH="1">
            <a:off x="2590800" y="914400"/>
            <a:ext cx="8382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3962400" y="4495800"/>
            <a:ext cx="4876800" cy="1035050"/>
          </a:xfrm>
          <a:prstGeom prst="rect">
            <a:avLst/>
          </a:prstGeom>
          <a:solidFill>
            <a:srgbClr val="FEEAF1"/>
          </a:solidFill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000">
                <a:solidFill>
                  <a:srgbClr val="000066"/>
                </a:solidFill>
                <a:latin typeface="Humanst521 BT" pitchFamily="34" charset="0"/>
              </a:rPr>
              <a:t> </a:t>
            </a:r>
            <a:r>
              <a:rPr lang="en-US" sz="2000">
                <a:solidFill>
                  <a:srgbClr val="000066"/>
                </a:solidFill>
                <a:latin typeface="Arial" charset="0"/>
              </a:rPr>
              <a:t>Propiciar el diálogo  crítico</a:t>
            </a:r>
          </a:p>
          <a:p>
            <a:pPr>
              <a:buFontTx/>
              <a:buChar char="•"/>
            </a:pPr>
            <a:r>
              <a:rPr lang="en-US" sz="2000">
                <a:solidFill>
                  <a:srgbClr val="000066"/>
                </a:solidFill>
                <a:latin typeface="Arial" charset="0"/>
              </a:rPr>
              <a:t> Promover estudio del tema BIOÉTICA</a:t>
            </a:r>
          </a:p>
          <a:p>
            <a:pPr>
              <a:buFontTx/>
              <a:buChar char="•"/>
            </a:pPr>
            <a:r>
              <a:rPr lang="en-US" sz="2000">
                <a:solidFill>
                  <a:srgbClr val="000066"/>
                </a:solidFill>
                <a:latin typeface="Arial" charset="0"/>
              </a:rPr>
              <a:t> Acceso a referencias en texto-completo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1905000" y="5715000"/>
            <a:ext cx="3724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66"/>
                </a:solidFill>
                <a:latin typeface="Arial" charset="0"/>
              </a:rPr>
              <a:t>Literatura </a:t>
            </a:r>
            <a:r>
              <a:rPr lang="es-ES" sz="2000">
                <a:solidFill>
                  <a:srgbClr val="000066"/>
                </a:solidFill>
                <a:latin typeface="Arial" charset="0"/>
              </a:rPr>
              <a:t>científica</a:t>
            </a:r>
            <a:r>
              <a:rPr lang="en-US" sz="2000">
                <a:solidFill>
                  <a:srgbClr val="000066"/>
                </a:solidFill>
                <a:latin typeface="Arial" charset="0"/>
              </a:rPr>
              <a:t>  en Bioética</a:t>
            </a: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4572000" y="2438400"/>
            <a:ext cx="4572000" cy="1493838"/>
          </a:xfrm>
          <a:prstGeom prst="rect">
            <a:avLst/>
          </a:prstGeom>
          <a:solidFill>
            <a:srgbClr val="FEEAF1"/>
          </a:solidFill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1800">
                <a:solidFill>
                  <a:srgbClr val="000066"/>
                </a:solidFill>
                <a:latin typeface="Arial" charset="0"/>
              </a:rPr>
              <a:t>Aplicaciones Metodológicas Comunes</a:t>
            </a:r>
          </a:p>
          <a:p>
            <a:pPr>
              <a:buFontTx/>
              <a:buChar char="•"/>
            </a:pPr>
            <a:r>
              <a:rPr lang="en-US" sz="1800">
                <a:solidFill>
                  <a:srgbClr val="000066"/>
                </a:solidFill>
                <a:latin typeface="Arial" charset="0"/>
              </a:rPr>
              <a:t>Plataforma tecnológica apropiada</a:t>
            </a:r>
          </a:p>
          <a:p>
            <a:pPr>
              <a:buFontTx/>
              <a:buChar char="•"/>
            </a:pPr>
            <a:r>
              <a:rPr lang="en-US" sz="1800">
                <a:solidFill>
                  <a:srgbClr val="000066"/>
                </a:solidFill>
                <a:latin typeface="Arial" charset="0"/>
              </a:rPr>
              <a:t>Idea de colaboración entre personas e instituciones.</a:t>
            </a:r>
          </a:p>
          <a:p>
            <a:pPr>
              <a:buFontTx/>
              <a:buChar char="•"/>
            </a:pPr>
            <a:endParaRPr lang="en-US" sz="1800">
              <a:solidFill>
                <a:srgbClr val="000066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  <p:bldP spid="15365" grpId="0" animBg="1" autoUpdateAnimBg="0"/>
      <p:bldP spid="15366" grpId="0" animBg="1"/>
      <p:bldP spid="15367" grpId="0" autoUpdateAnimBg="0"/>
      <p:bldP spid="15368" grpId="0" autoUpdateAnimBg="0"/>
      <p:bldP spid="15369" grpId="0" animBg="1"/>
      <p:bldP spid="15370" grpId="0" animBg="1" autoUpdateAnimBg="0"/>
      <p:bldP spid="15371" grpId="0" animBg="1"/>
      <p:bldP spid="15373" grpId="0" animBg="1" autoUpdateAnimBg="0"/>
      <p:bldP spid="15374" grpId="0" autoUpdateAnimBg="0"/>
      <p:bldP spid="15376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400"/>
              <a:t>La Unidad de Bioética OPS-OMS y La BVS Bioética</a:t>
            </a:r>
            <a:br>
              <a:rPr lang="es-ES" sz="2400"/>
            </a:br>
            <a:endParaRPr lang="es-ES" sz="240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534400" cy="47244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s-ES">
                <a:solidFill>
                  <a:srgbClr val="FFFF99"/>
                </a:solidFill>
              </a:rPr>
              <a:t>Visualizando todo lo anterior es que La unidad de Bioética de la OPS se impone como desafío integrarse a este nuevo escenario de la producción y flujo de información científico técnica en la región de las Américas con la implementación y desarrollo de la BVS Bioética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endParaRPr lang="es-ES">
              <a:solidFill>
                <a:srgbClr val="FFFF99"/>
              </a:solidFill>
            </a:endParaRP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s-ES">
                <a:solidFill>
                  <a:srgbClr val="FFFF99"/>
                </a:solidFill>
              </a:rPr>
              <a:t>La BVS – Bioética,  es una iniciativa que nace desde la Unidad de Bioética OPS/OMS, y la necesidad real de llegar con información especializada en Bioética a toda la región.  La Unidad de Bioética OPS/OMS, se une a los esfuerzos de BIREME, y se compromete a poner en funcionamiento esta iniciativa. </a:t>
            </a:r>
          </a:p>
          <a:p>
            <a:endParaRPr lang="es-ES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/>
              <a:t>La Unidad de Bioética OPS-OMS y La BVS Bioética</a:t>
            </a:r>
          </a:p>
        </p:txBody>
      </p:sp>
      <p:sp>
        <p:nvSpPr>
          <p:cNvPr id="33795" name="Oval 3"/>
          <p:cNvSpPr>
            <a:spLocks noChangeArrowheads="1"/>
          </p:cNvSpPr>
          <p:nvPr/>
        </p:nvSpPr>
        <p:spPr bwMode="auto">
          <a:xfrm>
            <a:off x="381000" y="2209800"/>
            <a:ext cx="3962400" cy="12192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FF00"/>
              </a:buClr>
            </a:pPr>
            <a:r>
              <a:rPr lang="es-ES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BIREME  OPS/OMS</a:t>
            </a:r>
          </a:p>
          <a:p>
            <a:pPr algn="ctr"/>
            <a:endParaRPr lang="es-ES">
              <a:solidFill>
                <a:srgbClr val="FFFF99"/>
              </a:solidFill>
            </a:endParaRPr>
          </a:p>
        </p:txBody>
      </p:sp>
      <p:sp>
        <p:nvSpPr>
          <p:cNvPr id="33796" name="Oval 4"/>
          <p:cNvSpPr>
            <a:spLocks noChangeArrowheads="1"/>
          </p:cNvSpPr>
          <p:nvPr/>
        </p:nvSpPr>
        <p:spPr bwMode="auto">
          <a:xfrm>
            <a:off x="4724400" y="2209800"/>
            <a:ext cx="4038600" cy="12954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UNIDAD DE BIOÉTICA</a:t>
            </a:r>
          </a:p>
          <a:p>
            <a:pPr algn="ctr"/>
            <a:r>
              <a:rPr lang="es-ES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OPS/OMS</a:t>
            </a:r>
          </a:p>
        </p:txBody>
      </p:sp>
      <p:sp>
        <p:nvSpPr>
          <p:cNvPr id="33797" name="AutoShape 5"/>
          <p:cNvSpPr>
            <a:spLocks/>
          </p:cNvSpPr>
          <p:nvPr/>
        </p:nvSpPr>
        <p:spPr bwMode="auto">
          <a:xfrm rot="5400000">
            <a:off x="3848100" y="2476500"/>
            <a:ext cx="1143000" cy="3810000"/>
          </a:xfrm>
          <a:prstGeom prst="rightBrace">
            <a:avLst>
              <a:gd name="adj1" fmla="val 27778"/>
              <a:gd name="adj2" fmla="val 50000"/>
            </a:avLst>
          </a:prstGeom>
          <a:noFill/>
          <a:ln w="9525">
            <a:solidFill>
              <a:srgbClr val="99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33798" name="Oval 6"/>
          <p:cNvSpPr>
            <a:spLocks noChangeArrowheads="1"/>
          </p:cNvSpPr>
          <p:nvPr/>
        </p:nvSpPr>
        <p:spPr bwMode="auto">
          <a:xfrm>
            <a:off x="2286000" y="5257800"/>
            <a:ext cx="4419600" cy="12192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BVS</a:t>
            </a:r>
            <a:r>
              <a:rPr lang="es-ES">
                <a:solidFill>
                  <a:srgbClr val="FF3300"/>
                </a:solidFill>
              </a:rPr>
              <a:t> - </a:t>
            </a:r>
            <a:r>
              <a:rPr lang="es-ES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Bioética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81000"/>
            <a:ext cx="7162800" cy="1066800"/>
          </a:xfrm>
        </p:spPr>
        <p:txBody>
          <a:bodyPr/>
          <a:lstStyle/>
          <a:p>
            <a:pPr algn="ctr"/>
            <a:r>
              <a:rPr lang="es-ES" sz="2400" b="1"/>
              <a:t>Objetivos de la BVS - Bioética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686800" cy="5029200"/>
          </a:xfrm>
        </p:spPr>
        <p:txBody>
          <a:bodyPr/>
          <a:lstStyle/>
          <a:p>
            <a:pPr marL="381000" indent="-381000" eaLnBrk="1" hangingPunct="1">
              <a:spcBef>
                <a:spcPct val="50000"/>
              </a:spcBef>
              <a:buClrTx/>
              <a:buFontTx/>
              <a:buNone/>
            </a:pPr>
            <a:r>
              <a:rPr lang="es-ES">
                <a:solidFill>
                  <a:srgbClr val="FFFF99"/>
                </a:solidFill>
              </a:rPr>
              <a:t>Los objetivos propuestos, para poner en funcionamiento este proyecto de BVS-Bioética se resumen básicamente en los siguientes:</a:t>
            </a:r>
          </a:p>
          <a:p>
            <a:pPr marL="381000" indent="-381000" eaLnBrk="1" hangingPunct="1">
              <a:spcBef>
                <a:spcPct val="50000"/>
              </a:spcBef>
              <a:buClrTx/>
              <a:buFontTx/>
              <a:buNone/>
            </a:pPr>
            <a:endParaRPr lang="es-ES">
              <a:solidFill>
                <a:srgbClr val="FFFF99"/>
              </a:solidFill>
            </a:endParaRPr>
          </a:p>
          <a:p>
            <a:pPr marL="381000" indent="-381000" eaLnBrk="1" hangingPunct="1">
              <a:spcBef>
                <a:spcPct val="50000"/>
              </a:spcBef>
              <a:buClrTx/>
              <a:buFontTx/>
              <a:buAutoNum type="alphaLcParenR"/>
            </a:pPr>
            <a:r>
              <a:rPr lang="es-ES">
                <a:solidFill>
                  <a:srgbClr val="FFFF99"/>
                </a:solidFill>
              </a:rPr>
              <a:t>Facilitar el acceso en línea en forma eficiente, universal y equitativa a una red de fuentes de información científico-técnica en el área de la Bioética y que estas sean relevantes y actualizadas. </a:t>
            </a:r>
          </a:p>
          <a:p>
            <a:pPr marL="381000" indent="-381000" eaLnBrk="1" hangingPunct="1">
              <a:spcBef>
                <a:spcPct val="50000"/>
              </a:spcBef>
              <a:buClrTx/>
              <a:buFontTx/>
              <a:buNone/>
            </a:pPr>
            <a:endParaRPr lang="es-ES">
              <a:solidFill>
                <a:srgbClr val="FFFF99"/>
              </a:solidFill>
            </a:endParaRPr>
          </a:p>
          <a:p>
            <a:pPr marL="381000" indent="-381000" eaLnBrk="1" hangingPunct="1">
              <a:spcBef>
                <a:spcPct val="50000"/>
              </a:spcBef>
              <a:buClrTx/>
              <a:buFontTx/>
              <a:buNone/>
            </a:pPr>
            <a:r>
              <a:rPr lang="es-ES">
                <a:solidFill>
                  <a:srgbClr val="FFFF99"/>
                </a:solidFill>
              </a:rPr>
              <a:t>b) Promover el uso de la información para la toma de decisiones en todas las materias asociadas con la Salud y que involucren discernimiento asociado a temáticas Bioéticas</a:t>
            </a:r>
          </a:p>
          <a:p>
            <a:pPr marL="381000" indent="-381000" eaLnBrk="1" hangingPunct="1">
              <a:spcBef>
                <a:spcPct val="50000"/>
              </a:spcBef>
              <a:buClrTx/>
              <a:buFontTx/>
              <a:buAutoNum type="alphaLcParenR"/>
            </a:pPr>
            <a:endParaRPr lang="es-ES">
              <a:solidFill>
                <a:srgbClr val="FFFF99"/>
              </a:solidFill>
            </a:endParaRPr>
          </a:p>
          <a:p>
            <a:pPr marL="381000" indent="-381000" eaLnBrk="1" hangingPunct="1">
              <a:spcBef>
                <a:spcPct val="50000"/>
              </a:spcBef>
              <a:buClrTx/>
              <a:buFontTx/>
              <a:buNone/>
            </a:pPr>
            <a:endParaRPr lang="es-ES">
              <a:solidFill>
                <a:srgbClr val="FFFF99"/>
              </a:solidFill>
            </a:endParaRPr>
          </a:p>
          <a:p>
            <a:pPr marL="381000" indent="-381000"/>
            <a:endParaRPr lang="es-ES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</TotalTime>
  <Words>1428</Words>
  <Application>Microsoft Office PowerPoint</Application>
  <PresentationFormat>Presentación en pantalla (4:3)</PresentationFormat>
  <Paragraphs>228</Paragraphs>
  <Slides>21</Slides>
  <Notes>21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9" baseType="lpstr">
      <vt:lpstr>Times</vt:lpstr>
      <vt:lpstr>Arial Black</vt:lpstr>
      <vt:lpstr>Arial Unicode MS</vt:lpstr>
      <vt:lpstr>Arial</vt:lpstr>
      <vt:lpstr>Times New Roman</vt:lpstr>
      <vt:lpstr>Humanst521 BT</vt:lpstr>
      <vt:lpstr>굴림</vt:lpstr>
      <vt:lpstr>Diseño predeterminado</vt:lpstr>
      <vt:lpstr>Diapositiva 1</vt:lpstr>
      <vt:lpstr>Nuevo escenario de la cooperación técnica en información en salud  </vt:lpstr>
      <vt:lpstr>Los centro de Información dentro del nuevo paradigma </vt:lpstr>
      <vt:lpstr>Nuevo escenario de la cooperación técnica en información en salud  </vt:lpstr>
      <vt:lpstr>Niveles para la diseminación de Información</vt:lpstr>
      <vt:lpstr>                  Niveles para la diseminación de Información </vt:lpstr>
      <vt:lpstr>La Unidad de Bioética OPS-OMS y La BVS Bioética </vt:lpstr>
      <vt:lpstr>La Unidad de Bioética OPS-OMS y La BVS Bioética</vt:lpstr>
      <vt:lpstr>Objetivos de la BVS - Bioética</vt:lpstr>
      <vt:lpstr>Objetivos…</vt:lpstr>
      <vt:lpstr>Desarrollo y puesta en marcha  de la BVS – Bioética  </vt:lpstr>
      <vt:lpstr>Localizador de Información en Bioética Lis Bioética</vt:lpstr>
      <vt:lpstr>Terminología especializada en Bioética </vt:lpstr>
      <vt:lpstr>Acerca de BVS-Bioética </vt:lpstr>
      <vt:lpstr>Comité Consultivo Regional </vt:lpstr>
      <vt:lpstr>Funciones del Comité Consultivo Regional BVS-Bioética</vt:lpstr>
      <vt:lpstr>Áreas Temáticas </vt:lpstr>
      <vt:lpstr>Diapositiva 18</vt:lpstr>
      <vt:lpstr>  Componentes de BVS – Bioética  </vt:lpstr>
      <vt:lpstr>Diapositiva 20</vt:lpstr>
      <vt:lpstr>Explorando el sitio de la BVS - Bioética</vt:lpstr>
    </vt:vector>
  </TitlesOfParts>
  <Company>Unidad de Bioética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Biblioteca Virtual Bioética</dc:title>
  <dc:creator>Guillermo Fuentes</dc:creator>
  <cp:lastModifiedBy>pamaguay</cp:lastModifiedBy>
  <cp:revision>14</cp:revision>
  <dcterms:created xsi:type="dcterms:W3CDTF">2000-10-23T20:17:08Z</dcterms:created>
  <dcterms:modified xsi:type="dcterms:W3CDTF">2011-11-03T14:32:37Z</dcterms:modified>
</cp:coreProperties>
</file>