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12" r:id="rId4"/>
  </p:sldMasterIdLst>
  <p:notesMasterIdLst>
    <p:notesMasterId r:id="rId19"/>
  </p:notesMasterIdLst>
  <p:handoutMasterIdLst>
    <p:handoutMasterId r:id="rId20"/>
  </p:handoutMasterIdLst>
  <p:sldIdLst>
    <p:sldId id="464" r:id="rId5"/>
    <p:sldId id="394" r:id="rId6"/>
    <p:sldId id="439" r:id="rId7"/>
    <p:sldId id="472" r:id="rId8"/>
    <p:sldId id="473" r:id="rId9"/>
    <p:sldId id="471" r:id="rId10"/>
    <p:sldId id="459" r:id="rId11"/>
    <p:sldId id="467" r:id="rId12"/>
    <p:sldId id="474" r:id="rId13"/>
    <p:sldId id="470" r:id="rId14"/>
    <p:sldId id="468" r:id="rId15"/>
    <p:sldId id="397" r:id="rId16"/>
    <p:sldId id="475" r:id="rId17"/>
    <p:sldId id="277" r:id="rId18"/>
  </p:sldIdLst>
  <p:sldSz cx="12192000" cy="6858000"/>
  <p:notesSz cx="7010400" cy="111252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Verdana" panose="020B0604030504040204" pitchFamily="34" charset="0"/>
      <p:regular r:id="rId25"/>
      <p:bold r:id="rId26"/>
      <p:italic r:id="rId27"/>
      <p:boldItalic r:id="rId28"/>
    </p:embeddedFont>
  </p:embeddedFontLst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6F1E30-9636-6D44-ABCD-695E67AD757E}" name="Irina Macarena Bustamante Centellas" initials="IB" userId="S::irina.bustamante@mineduc.cl::c1841084-6024-4a12-ad9b-10fab282beec" providerId="AD"/>
  <p188:author id="{E9287451-6561-947D-0C42-268D4E4A1A07}" name="Maricel Alejandra Silva Del Solar" initials="MS" userId="S::maricel.silva@mineduc.cl::196a1816-41ab-4eb4-b871-ca5b6c8509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173277"/>
    <a:srgbClr val="E73439"/>
    <a:srgbClr val="3CB7F5"/>
    <a:srgbClr val="CFE7F9"/>
    <a:srgbClr val="78B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00" autoAdjust="0"/>
    <p:restoredTop sz="94638"/>
  </p:normalViewPr>
  <p:slideViewPr>
    <p:cSldViewPr snapToGrid="0">
      <p:cViewPr varScale="1">
        <p:scale>
          <a:sx n="68" d="100"/>
          <a:sy n="68" d="100"/>
        </p:scale>
        <p:origin x="4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6.fntdata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5.fntdata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69A37D-C56A-42AA-B2DF-6536A46992AE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F553D30B-36C2-48EB-9E7C-8B8ADA247778}">
      <dgm:prSet custT="1"/>
      <dgm:spPr/>
      <dgm:t>
        <a:bodyPr/>
        <a:lstStyle/>
        <a:p>
          <a:r>
            <a:rPr lang="es-MX" sz="1300" dirty="0">
              <a:solidFill>
                <a:srgbClr val="080808"/>
              </a:solidFill>
            </a:rPr>
            <a:t>Nos ubicamos en el extremo norponiente de la comuna, inserta en la población Carrascal </a:t>
          </a:r>
          <a:endParaRPr lang="es-CL" sz="1300" dirty="0">
            <a:solidFill>
              <a:srgbClr val="080808"/>
            </a:solidFill>
          </a:endParaRPr>
        </a:p>
      </dgm:t>
    </dgm:pt>
    <dgm:pt modelId="{CEF36FFF-32D5-4970-92B7-278FFEBE3604}" type="parTrans" cxnId="{9AB8F838-1E3C-46D1-ADA1-CB706A506D1C}">
      <dgm:prSet/>
      <dgm:spPr/>
      <dgm:t>
        <a:bodyPr/>
        <a:lstStyle/>
        <a:p>
          <a:endParaRPr lang="es-CL" sz="2000"/>
        </a:p>
      </dgm:t>
    </dgm:pt>
    <dgm:pt modelId="{B3BA9FF2-3A5C-4198-A3C7-688A5A1E2293}" type="sibTrans" cxnId="{9AB8F838-1E3C-46D1-ADA1-CB706A506D1C}">
      <dgm:prSet/>
      <dgm:spPr/>
      <dgm:t>
        <a:bodyPr/>
        <a:lstStyle/>
        <a:p>
          <a:endParaRPr lang="es-CL" sz="2000"/>
        </a:p>
      </dgm:t>
    </dgm:pt>
    <dgm:pt modelId="{0E577430-80C8-4297-AA13-9D2D2EA252A9}">
      <dgm:prSet custT="1"/>
      <dgm:spPr/>
      <dgm:t>
        <a:bodyPr/>
        <a:lstStyle/>
        <a:p>
          <a:r>
            <a:rPr lang="es-MX" sz="1300" dirty="0">
              <a:solidFill>
                <a:srgbClr val="080808"/>
              </a:solidFill>
            </a:rPr>
            <a:t>El 66% corresponde a estudiantes prioritarios</a:t>
          </a:r>
          <a:endParaRPr lang="es-CL" sz="1300" dirty="0">
            <a:solidFill>
              <a:srgbClr val="080808"/>
            </a:solidFill>
          </a:endParaRPr>
        </a:p>
      </dgm:t>
    </dgm:pt>
    <dgm:pt modelId="{363776CB-2268-4E0C-93D5-4CE29BC6C457}" type="parTrans" cxnId="{19FC44EF-0904-4347-A078-0C2180AD25A0}">
      <dgm:prSet/>
      <dgm:spPr/>
      <dgm:t>
        <a:bodyPr/>
        <a:lstStyle/>
        <a:p>
          <a:endParaRPr lang="es-CL" sz="2000"/>
        </a:p>
      </dgm:t>
    </dgm:pt>
    <dgm:pt modelId="{71A59490-C421-4675-88E0-FDA451DF782E}" type="sibTrans" cxnId="{19FC44EF-0904-4347-A078-0C2180AD25A0}">
      <dgm:prSet/>
      <dgm:spPr/>
      <dgm:t>
        <a:bodyPr/>
        <a:lstStyle/>
        <a:p>
          <a:endParaRPr lang="es-CL" sz="2000"/>
        </a:p>
      </dgm:t>
    </dgm:pt>
    <dgm:pt modelId="{C5241047-B126-41A6-A9FC-8005DCC8FFFE}">
      <dgm:prSet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>
              <a:solidFill>
                <a:srgbClr val="080808"/>
              </a:solidFill>
            </a:rPr>
            <a:t>Nuestro Índice de Vulnerabilidad IVE- SINAE 2025 alcanza el 69%</a:t>
          </a:r>
          <a:endParaRPr lang="es-CL" sz="1300" kern="1200" dirty="0">
            <a:solidFill>
              <a:srgbClr val="080808"/>
            </a:solidFill>
            <a:latin typeface="Verdana" panose="020B0604030504040204"/>
            <a:ea typeface="+mn-ea"/>
            <a:cs typeface="+mn-cs"/>
          </a:endParaRPr>
        </a:p>
      </dgm:t>
    </dgm:pt>
    <dgm:pt modelId="{8713E41B-1DD5-48ED-89EE-4EA3B248A827}" type="parTrans" cxnId="{0D6239B0-2942-4B16-9FA1-1850B3105F38}">
      <dgm:prSet/>
      <dgm:spPr/>
      <dgm:t>
        <a:bodyPr/>
        <a:lstStyle/>
        <a:p>
          <a:endParaRPr lang="es-CL" sz="2000"/>
        </a:p>
      </dgm:t>
    </dgm:pt>
    <dgm:pt modelId="{C53E8E47-807F-41C0-AB97-599F4E71FC40}" type="sibTrans" cxnId="{0D6239B0-2942-4B16-9FA1-1850B3105F38}">
      <dgm:prSet/>
      <dgm:spPr/>
      <dgm:t>
        <a:bodyPr/>
        <a:lstStyle/>
        <a:p>
          <a:endParaRPr lang="es-CL" sz="2000"/>
        </a:p>
      </dgm:t>
    </dgm:pt>
    <dgm:pt modelId="{0A8C7607-C6EC-4010-AE18-F63D7C89E118}">
      <dgm:prSet custT="1"/>
      <dgm:spPr/>
      <dgm:t>
        <a:bodyPr/>
        <a:lstStyle/>
        <a:p>
          <a:pPr algn="l"/>
          <a:r>
            <a:rPr lang="es-MX" sz="1300" kern="1200" dirty="0"/>
            <a:t>Sellos:</a:t>
          </a:r>
        </a:p>
        <a:p>
          <a:pPr algn="l"/>
          <a:endParaRPr lang="es-MX" sz="1300" kern="1200" dirty="0"/>
        </a:p>
        <a:p>
          <a:pPr algn="l"/>
          <a:r>
            <a:rPr lang="es-MX" sz="1300" kern="1200" dirty="0"/>
            <a:t>• Respeto por los derechos humanos </a:t>
          </a:r>
        </a:p>
        <a:p>
          <a:pPr algn="l"/>
          <a:r>
            <a:rPr lang="es-MX" sz="1300" kern="1200" dirty="0"/>
            <a:t>• Cuidado y protección con el medio ambiente </a:t>
          </a:r>
          <a:endParaRPr lang="es-CL" sz="1300" kern="1200" dirty="0">
            <a:latin typeface="Verdana" panose="020B0604030504040204"/>
            <a:ea typeface="+mn-ea"/>
            <a:cs typeface="+mn-cs"/>
          </a:endParaRPr>
        </a:p>
      </dgm:t>
    </dgm:pt>
    <dgm:pt modelId="{917097D1-A289-4F13-863D-92CBCD6A648F}" type="parTrans" cxnId="{0BAA596A-8F00-4BE8-A9DC-2C5B7B7CE4FB}">
      <dgm:prSet/>
      <dgm:spPr/>
      <dgm:t>
        <a:bodyPr/>
        <a:lstStyle/>
        <a:p>
          <a:endParaRPr lang="es-CL" sz="2000"/>
        </a:p>
      </dgm:t>
    </dgm:pt>
    <dgm:pt modelId="{CC18B894-651C-48B4-A4F9-0CA9DEF6DF2B}" type="sibTrans" cxnId="{0BAA596A-8F00-4BE8-A9DC-2C5B7B7CE4FB}">
      <dgm:prSet/>
      <dgm:spPr/>
      <dgm:t>
        <a:bodyPr/>
        <a:lstStyle/>
        <a:p>
          <a:endParaRPr lang="es-CL" sz="2000"/>
        </a:p>
      </dgm:t>
    </dgm:pt>
    <dgm:pt modelId="{12817300-2444-42C7-961D-1B11A411B80D}">
      <dgm:prSet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300" kern="1200" dirty="0">
              <a:solidFill>
                <a:srgbClr val="080808"/>
              </a:solidFill>
            </a:rPr>
            <a:t>Nuestra matrícula promedio aproximada de 20 estudiantes por curso</a:t>
          </a:r>
          <a:endParaRPr lang="es-CL" sz="1300" kern="1200" dirty="0">
            <a:solidFill>
              <a:srgbClr val="080808"/>
            </a:solidFill>
            <a:latin typeface="Verdana" panose="020B0604030504040204"/>
            <a:ea typeface="+mn-ea"/>
            <a:cs typeface="+mn-cs"/>
          </a:endParaRPr>
        </a:p>
      </dgm:t>
    </dgm:pt>
    <dgm:pt modelId="{1C70D533-2ABB-4E34-9953-A48A862835DA}" type="parTrans" cxnId="{EC038CAF-2C38-4D3C-B171-17B3F2341CD2}">
      <dgm:prSet/>
      <dgm:spPr/>
      <dgm:t>
        <a:bodyPr/>
        <a:lstStyle/>
        <a:p>
          <a:endParaRPr lang="es-CL"/>
        </a:p>
      </dgm:t>
    </dgm:pt>
    <dgm:pt modelId="{242672A6-62AB-491E-9FB1-770859E5C245}" type="sibTrans" cxnId="{EC038CAF-2C38-4D3C-B171-17B3F2341CD2}">
      <dgm:prSet/>
      <dgm:spPr/>
      <dgm:t>
        <a:bodyPr/>
        <a:lstStyle/>
        <a:p>
          <a:endParaRPr lang="es-CL"/>
        </a:p>
      </dgm:t>
    </dgm:pt>
    <dgm:pt modelId="{6210583E-3095-4E27-B36F-B7316C11CBBA}">
      <dgm:prSet custT="1"/>
      <dgm:spPr/>
      <dgm:t>
        <a:bodyPr/>
        <a:lstStyle/>
        <a:p>
          <a:r>
            <a:rPr lang="es-CL" sz="1300" dirty="0">
              <a:solidFill>
                <a:srgbClr val="080808"/>
              </a:solidFill>
            </a:rPr>
            <a:t>Fundada en 1965, cumple 60 años al servicio de la Educación Pública</a:t>
          </a:r>
        </a:p>
      </dgm:t>
    </dgm:pt>
    <dgm:pt modelId="{33C72072-8EBC-4F0F-9F8A-CD7E441E81BD}" type="parTrans" cxnId="{314DE81B-4A3C-454F-8A26-D8876C02376D}">
      <dgm:prSet/>
      <dgm:spPr/>
      <dgm:t>
        <a:bodyPr/>
        <a:lstStyle/>
        <a:p>
          <a:endParaRPr lang="es-CL"/>
        </a:p>
      </dgm:t>
    </dgm:pt>
    <dgm:pt modelId="{BC319DFF-21AA-42E9-95E7-FDF1EAE9C06A}" type="sibTrans" cxnId="{314DE81B-4A3C-454F-8A26-D8876C02376D}">
      <dgm:prSet/>
      <dgm:spPr/>
      <dgm:t>
        <a:bodyPr/>
        <a:lstStyle/>
        <a:p>
          <a:endParaRPr lang="es-CL"/>
        </a:p>
      </dgm:t>
    </dgm:pt>
    <dgm:pt modelId="{2531FA23-349E-48DA-B35E-A01046F07C37}">
      <dgm:prSet custT="1"/>
      <dgm:spPr/>
      <dgm:t>
        <a:bodyPr/>
        <a:lstStyle/>
        <a:p>
          <a:r>
            <a:rPr lang="es-MX" sz="1300" dirty="0">
              <a:solidFill>
                <a:srgbClr val="080808"/>
              </a:solidFill>
            </a:rPr>
            <a:t>Atendemos cursos de Prekínder a Octavo Año de Educación Básica, con un curso por cada nivel </a:t>
          </a:r>
          <a:endParaRPr lang="es-CL" sz="1300" dirty="0">
            <a:solidFill>
              <a:srgbClr val="080808"/>
            </a:solidFill>
          </a:endParaRPr>
        </a:p>
      </dgm:t>
    </dgm:pt>
    <dgm:pt modelId="{7363231E-42CC-4AE4-A20E-1351A75298F5}" type="parTrans" cxnId="{8AAD9AB3-D5D2-4314-9328-FA68893E65AA}">
      <dgm:prSet/>
      <dgm:spPr/>
      <dgm:t>
        <a:bodyPr/>
        <a:lstStyle/>
        <a:p>
          <a:endParaRPr lang="es-CL"/>
        </a:p>
      </dgm:t>
    </dgm:pt>
    <dgm:pt modelId="{DF6B9710-B799-46F2-9C4D-041AE0230CE6}" type="sibTrans" cxnId="{8AAD9AB3-D5D2-4314-9328-FA68893E65AA}">
      <dgm:prSet/>
      <dgm:spPr/>
      <dgm:t>
        <a:bodyPr/>
        <a:lstStyle/>
        <a:p>
          <a:endParaRPr lang="es-CL"/>
        </a:p>
      </dgm:t>
    </dgm:pt>
    <dgm:pt modelId="{59A001EA-2F80-4BCC-8D78-41474E0205B4}" type="pres">
      <dgm:prSet presAssocID="{B569A37D-C56A-42AA-B2DF-6536A46992AE}" presName="diagram" presStyleCnt="0">
        <dgm:presLayoutVars>
          <dgm:dir/>
          <dgm:resizeHandles val="exact"/>
        </dgm:presLayoutVars>
      </dgm:prSet>
      <dgm:spPr/>
    </dgm:pt>
    <dgm:pt modelId="{297F9603-FEC4-45F3-8765-202A662C6C28}" type="pres">
      <dgm:prSet presAssocID="{F553D30B-36C2-48EB-9E7C-8B8ADA247778}" presName="node" presStyleLbl="node1" presStyleIdx="0" presStyleCnt="7" custLinFactY="19012" custLinFactNeighborX="-1152" custLinFactNeighborY="100000">
        <dgm:presLayoutVars>
          <dgm:bulletEnabled val="1"/>
        </dgm:presLayoutVars>
      </dgm:prSet>
      <dgm:spPr/>
    </dgm:pt>
    <dgm:pt modelId="{0E53A6F2-7621-4714-94A2-D1D6611F042E}" type="pres">
      <dgm:prSet presAssocID="{B3BA9FF2-3A5C-4198-A3C7-688A5A1E2293}" presName="sibTrans" presStyleCnt="0"/>
      <dgm:spPr/>
    </dgm:pt>
    <dgm:pt modelId="{946A567B-88C5-451D-BA5A-221BF26AAFD7}" type="pres">
      <dgm:prSet presAssocID="{2531FA23-349E-48DA-B35E-A01046F07C37}" presName="node" presStyleLbl="node1" presStyleIdx="1" presStyleCnt="7" custScaleX="93604" custLinFactNeighborX="576" custLinFactNeighborY="1091">
        <dgm:presLayoutVars>
          <dgm:bulletEnabled val="1"/>
        </dgm:presLayoutVars>
      </dgm:prSet>
      <dgm:spPr/>
    </dgm:pt>
    <dgm:pt modelId="{52968F56-1D6B-494A-9C3B-0DC70AEAB11C}" type="pres">
      <dgm:prSet presAssocID="{DF6B9710-B799-46F2-9C4D-041AE0230CE6}" presName="sibTrans" presStyleCnt="0"/>
      <dgm:spPr/>
    </dgm:pt>
    <dgm:pt modelId="{C51CFB92-DA16-4EE3-A4BD-85683FACFDDF}" type="pres">
      <dgm:prSet presAssocID="{12817300-2444-42C7-961D-1B11A411B80D}" presName="node" presStyleLbl="node1" presStyleIdx="2" presStyleCnt="7" custLinFactNeighborX="-466" custLinFactNeighborY="1091">
        <dgm:presLayoutVars>
          <dgm:bulletEnabled val="1"/>
        </dgm:presLayoutVars>
      </dgm:prSet>
      <dgm:spPr/>
    </dgm:pt>
    <dgm:pt modelId="{6773F7D6-6E8A-42A1-8CE9-A68008072155}" type="pres">
      <dgm:prSet presAssocID="{242672A6-62AB-491E-9FB1-770859E5C245}" presName="sibTrans" presStyleCnt="0"/>
      <dgm:spPr/>
    </dgm:pt>
    <dgm:pt modelId="{831F2A36-DE06-4DB9-90C0-E9AC7B52D85D}" type="pres">
      <dgm:prSet presAssocID="{C5241047-B126-41A6-A9FC-8005DCC8FFFE}" presName="node" presStyleLbl="node1" presStyleIdx="3" presStyleCnt="7" custLinFactX="8839" custLinFactNeighborX="100000">
        <dgm:presLayoutVars>
          <dgm:bulletEnabled val="1"/>
        </dgm:presLayoutVars>
      </dgm:prSet>
      <dgm:spPr/>
    </dgm:pt>
    <dgm:pt modelId="{58354CEB-58B5-40FF-8863-BE03A63F9F29}" type="pres">
      <dgm:prSet presAssocID="{C53E8E47-807F-41C0-AB97-599F4E71FC40}" presName="sibTrans" presStyleCnt="0"/>
      <dgm:spPr/>
    </dgm:pt>
    <dgm:pt modelId="{26AFEE7B-FD23-457F-99AF-5CC99A1B86B2}" type="pres">
      <dgm:prSet presAssocID="{0E577430-80C8-4297-AA13-9D2D2EA252A9}" presName="node" presStyleLbl="node1" presStyleIdx="4" presStyleCnt="7" custLinFactX="8839" custLinFactNeighborX="100000">
        <dgm:presLayoutVars>
          <dgm:bulletEnabled val="1"/>
        </dgm:presLayoutVars>
      </dgm:prSet>
      <dgm:spPr/>
    </dgm:pt>
    <dgm:pt modelId="{94D79390-9004-44BC-87F8-15EF3FF3222E}" type="pres">
      <dgm:prSet presAssocID="{71A59490-C421-4675-88E0-FDA451DF782E}" presName="sibTrans" presStyleCnt="0"/>
      <dgm:spPr/>
    </dgm:pt>
    <dgm:pt modelId="{3D4272A9-D8CA-4357-9E1F-89132EF5A23D}" type="pres">
      <dgm:prSet presAssocID="{6210583E-3095-4E27-B36F-B7316C11CBBA}" presName="node" presStyleLbl="node1" presStyleIdx="5" presStyleCnt="7" custLinFactX="-100000" custLinFactY="-16830" custLinFactNeighborX="-121248" custLinFactNeighborY="-100000">
        <dgm:presLayoutVars>
          <dgm:bulletEnabled val="1"/>
        </dgm:presLayoutVars>
      </dgm:prSet>
      <dgm:spPr/>
    </dgm:pt>
    <dgm:pt modelId="{2C4DCD6E-529A-435B-AA2A-1F9171A59A48}" type="pres">
      <dgm:prSet presAssocID="{BC319DFF-21AA-42E9-95E7-FDF1EAE9C06A}" presName="sibTrans" presStyleCnt="0"/>
      <dgm:spPr/>
    </dgm:pt>
    <dgm:pt modelId="{8B0F23D1-CED7-46B3-99E2-002CF34214F4}" type="pres">
      <dgm:prSet presAssocID="{0A8C7607-C6EC-4010-AE18-F63D7C89E118}" presName="node" presStyleLbl="node1" presStyleIdx="6" presStyleCnt="7" custScaleX="236592" custScaleY="125134" custLinFactNeighborX="-576" custLinFactNeighborY="4272">
        <dgm:presLayoutVars>
          <dgm:bulletEnabled val="1"/>
        </dgm:presLayoutVars>
      </dgm:prSet>
      <dgm:spPr/>
    </dgm:pt>
  </dgm:ptLst>
  <dgm:cxnLst>
    <dgm:cxn modelId="{C6A7090B-E0C7-4AA4-AFD5-CA29D1389A34}" type="presOf" srcId="{0A8C7607-C6EC-4010-AE18-F63D7C89E118}" destId="{8B0F23D1-CED7-46B3-99E2-002CF34214F4}" srcOrd="0" destOrd="0" presId="urn:microsoft.com/office/officeart/2005/8/layout/default"/>
    <dgm:cxn modelId="{56D14111-442D-432D-914B-B758EF5976D5}" type="presOf" srcId="{0E577430-80C8-4297-AA13-9D2D2EA252A9}" destId="{26AFEE7B-FD23-457F-99AF-5CC99A1B86B2}" srcOrd="0" destOrd="0" presId="urn:microsoft.com/office/officeart/2005/8/layout/default"/>
    <dgm:cxn modelId="{314DE81B-4A3C-454F-8A26-D8876C02376D}" srcId="{B569A37D-C56A-42AA-B2DF-6536A46992AE}" destId="{6210583E-3095-4E27-B36F-B7316C11CBBA}" srcOrd="5" destOrd="0" parTransId="{33C72072-8EBC-4F0F-9F8A-CD7E441E81BD}" sibTransId="{BC319DFF-21AA-42E9-95E7-FDF1EAE9C06A}"/>
    <dgm:cxn modelId="{9AB8F838-1E3C-46D1-ADA1-CB706A506D1C}" srcId="{B569A37D-C56A-42AA-B2DF-6536A46992AE}" destId="{F553D30B-36C2-48EB-9E7C-8B8ADA247778}" srcOrd="0" destOrd="0" parTransId="{CEF36FFF-32D5-4970-92B7-278FFEBE3604}" sibTransId="{B3BA9FF2-3A5C-4198-A3C7-688A5A1E2293}"/>
    <dgm:cxn modelId="{9FD5203F-AE51-4531-B8AC-21C1BED5DC73}" type="presOf" srcId="{B569A37D-C56A-42AA-B2DF-6536A46992AE}" destId="{59A001EA-2F80-4BCC-8D78-41474E0205B4}" srcOrd="0" destOrd="0" presId="urn:microsoft.com/office/officeart/2005/8/layout/default"/>
    <dgm:cxn modelId="{9B69D740-DA23-41D7-8621-C46F9645BCAE}" type="presOf" srcId="{6210583E-3095-4E27-B36F-B7316C11CBBA}" destId="{3D4272A9-D8CA-4357-9E1F-89132EF5A23D}" srcOrd="0" destOrd="0" presId="urn:microsoft.com/office/officeart/2005/8/layout/default"/>
    <dgm:cxn modelId="{6A73275D-A1B5-42A6-9542-A79A0BEFB924}" type="presOf" srcId="{12817300-2444-42C7-961D-1B11A411B80D}" destId="{C51CFB92-DA16-4EE3-A4BD-85683FACFDDF}" srcOrd="0" destOrd="0" presId="urn:microsoft.com/office/officeart/2005/8/layout/default"/>
    <dgm:cxn modelId="{0BAA596A-8F00-4BE8-A9DC-2C5B7B7CE4FB}" srcId="{B569A37D-C56A-42AA-B2DF-6536A46992AE}" destId="{0A8C7607-C6EC-4010-AE18-F63D7C89E118}" srcOrd="6" destOrd="0" parTransId="{917097D1-A289-4F13-863D-92CBCD6A648F}" sibTransId="{CC18B894-651C-48B4-A4F9-0CA9DEF6DF2B}"/>
    <dgm:cxn modelId="{A7E3C253-FE4C-4860-9E14-AA7263656FF3}" type="presOf" srcId="{2531FA23-349E-48DA-B35E-A01046F07C37}" destId="{946A567B-88C5-451D-BA5A-221BF26AAFD7}" srcOrd="0" destOrd="0" presId="urn:microsoft.com/office/officeart/2005/8/layout/default"/>
    <dgm:cxn modelId="{EC038CAF-2C38-4D3C-B171-17B3F2341CD2}" srcId="{B569A37D-C56A-42AA-B2DF-6536A46992AE}" destId="{12817300-2444-42C7-961D-1B11A411B80D}" srcOrd="2" destOrd="0" parTransId="{1C70D533-2ABB-4E34-9953-A48A862835DA}" sibTransId="{242672A6-62AB-491E-9FB1-770859E5C245}"/>
    <dgm:cxn modelId="{0D6239B0-2942-4B16-9FA1-1850B3105F38}" srcId="{B569A37D-C56A-42AA-B2DF-6536A46992AE}" destId="{C5241047-B126-41A6-A9FC-8005DCC8FFFE}" srcOrd="3" destOrd="0" parTransId="{8713E41B-1DD5-48ED-89EE-4EA3B248A827}" sibTransId="{C53E8E47-807F-41C0-AB97-599F4E71FC40}"/>
    <dgm:cxn modelId="{8AAD9AB3-D5D2-4314-9328-FA68893E65AA}" srcId="{B569A37D-C56A-42AA-B2DF-6536A46992AE}" destId="{2531FA23-349E-48DA-B35E-A01046F07C37}" srcOrd="1" destOrd="0" parTransId="{7363231E-42CC-4AE4-A20E-1351A75298F5}" sibTransId="{DF6B9710-B799-46F2-9C4D-041AE0230CE6}"/>
    <dgm:cxn modelId="{EE6DA3CD-A0BC-463D-8DBF-A3F6D3FC8128}" type="presOf" srcId="{C5241047-B126-41A6-A9FC-8005DCC8FFFE}" destId="{831F2A36-DE06-4DB9-90C0-E9AC7B52D85D}" srcOrd="0" destOrd="0" presId="urn:microsoft.com/office/officeart/2005/8/layout/default"/>
    <dgm:cxn modelId="{4B59D6E3-BB61-46AB-87AC-834AECA941CD}" type="presOf" srcId="{F553D30B-36C2-48EB-9E7C-8B8ADA247778}" destId="{297F9603-FEC4-45F3-8765-202A662C6C28}" srcOrd="0" destOrd="0" presId="urn:microsoft.com/office/officeart/2005/8/layout/default"/>
    <dgm:cxn modelId="{19FC44EF-0904-4347-A078-0C2180AD25A0}" srcId="{B569A37D-C56A-42AA-B2DF-6536A46992AE}" destId="{0E577430-80C8-4297-AA13-9D2D2EA252A9}" srcOrd="4" destOrd="0" parTransId="{363776CB-2268-4E0C-93D5-4CE29BC6C457}" sibTransId="{71A59490-C421-4675-88E0-FDA451DF782E}"/>
    <dgm:cxn modelId="{3DB25EBE-60A5-45C3-91DF-F32BCE6AE47A}" type="presParOf" srcId="{59A001EA-2F80-4BCC-8D78-41474E0205B4}" destId="{297F9603-FEC4-45F3-8765-202A662C6C28}" srcOrd="0" destOrd="0" presId="urn:microsoft.com/office/officeart/2005/8/layout/default"/>
    <dgm:cxn modelId="{F9EF8364-0E29-45BB-8F77-221784861D17}" type="presParOf" srcId="{59A001EA-2F80-4BCC-8D78-41474E0205B4}" destId="{0E53A6F2-7621-4714-94A2-D1D6611F042E}" srcOrd="1" destOrd="0" presId="urn:microsoft.com/office/officeart/2005/8/layout/default"/>
    <dgm:cxn modelId="{96500BDE-848E-4076-BAF4-F93CAB226152}" type="presParOf" srcId="{59A001EA-2F80-4BCC-8D78-41474E0205B4}" destId="{946A567B-88C5-451D-BA5A-221BF26AAFD7}" srcOrd="2" destOrd="0" presId="urn:microsoft.com/office/officeart/2005/8/layout/default"/>
    <dgm:cxn modelId="{66DD6FB3-C623-421D-AB42-EEFF9F7E3786}" type="presParOf" srcId="{59A001EA-2F80-4BCC-8D78-41474E0205B4}" destId="{52968F56-1D6B-494A-9C3B-0DC70AEAB11C}" srcOrd="3" destOrd="0" presId="urn:microsoft.com/office/officeart/2005/8/layout/default"/>
    <dgm:cxn modelId="{11B9173D-7910-4F28-BF2D-0BA07D69F368}" type="presParOf" srcId="{59A001EA-2F80-4BCC-8D78-41474E0205B4}" destId="{C51CFB92-DA16-4EE3-A4BD-85683FACFDDF}" srcOrd="4" destOrd="0" presId="urn:microsoft.com/office/officeart/2005/8/layout/default"/>
    <dgm:cxn modelId="{C6694584-0C47-4B87-9AEE-3CEFAE973D19}" type="presParOf" srcId="{59A001EA-2F80-4BCC-8D78-41474E0205B4}" destId="{6773F7D6-6E8A-42A1-8CE9-A68008072155}" srcOrd="5" destOrd="0" presId="urn:microsoft.com/office/officeart/2005/8/layout/default"/>
    <dgm:cxn modelId="{B9280B34-75BB-4C79-BB40-8D35596AA9FE}" type="presParOf" srcId="{59A001EA-2F80-4BCC-8D78-41474E0205B4}" destId="{831F2A36-DE06-4DB9-90C0-E9AC7B52D85D}" srcOrd="6" destOrd="0" presId="urn:microsoft.com/office/officeart/2005/8/layout/default"/>
    <dgm:cxn modelId="{61B15DA7-E45F-4CA8-A0F4-15DD4D34C71A}" type="presParOf" srcId="{59A001EA-2F80-4BCC-8D78-41474E0205B4}" destId="{58354CEB-58B5-40FF-8863-BE03A63F9F29}" srcOrd="7" destOrd="0" presId="urn:microsoft.com/office/officeart/2005/8/layout/default"/>
    <dgm:cxn modelId="{B77D2C0A-8EDA-49F3-BB68-FD45576244D2}" type="presParOf" srcId="{59A001EA-2F80-4BCC-8D78-41474E0205B4}" destId="{26AFEE7B-FD23-457F-99AF-5CC99A1B86B2}" srcOrd="8" destOrd="0" presId="urn:microsoft.com/office/officeart/2005/8/layout/default"/>
    <dgm:cxn modelId="{40EF16F5-C01A-440B-8F5A-38CC0DE9FF24}" type="presParOf" srcId="{59A001EA-2F80-4BCC-8D78-41474E0205B4}" destId="{94D79390-9004-44BC-87F8-15EF3FF3222E}" srcOrd="9" destOrd="0" presId="urn:microsoft.com/office/officeart/2005/8/layout/default"/>
    <dgm:cxn modelId="{974CEACB-2BF8-4722-BC31-1D53A7B00F28}" type="presParOf" srcId="{59A001EA-2F80-4BCC-8D78-41474E0205B4}" destId="{3D4272A9-D8CA-4357-9E1F-89132EF5A23D}" srcOrd="10" destOrd="0" presId="urn:microsoft.com/office/officeart/2005/8/layout/default"/>
    <dgm:cxn modelId="{95A6385B-3966-4306-A116-ED7D0280044F}" type="presParOf" srcId="{59A001EA-2F80-4BCC-8D78-41474E0205B4}" destId="{2C4DCD6E-529A-435B-AA2A-1F9171A59A48}" srcOrd="11" destOrd="0" presId="urn:microsoft.com/office/officeart/2005/8/layout/default"/>
    <dgm:cxn modelId="{0C9EF33B-5220-4AD1-B285-B6CE5F9C243D}" type="presParOf" srcId="{59A001EA-2F80-4BCC-8D78-41474E0205B4}" destId="{8B0F23D1-CED7-46B3-99E2-002CF34214F4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69A37D-C56A-42AA-B2DF-6536A46992AE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F553D30B-36C2-48EB-9E7C-8B8ADA247778}">
      <dgm:prSet custT="1"/>
      <dgm:spPr/>
      <dgm:t>
        <a:bodyPr/>
        <a:lstStyle/>
        <a:p>
          <a:r>
            <a:rPr lang="es-MX" sz="1800" dirty="0">
              <a:solidFill>
                <a:srgbClr val="080808"/>
              </a:solidFill>
            </a:rPr>
            <a:t>Determinar la continuidad para el próximo año de las iniciativas para su instalación institucional</a:t>
          </a:r>
          <a:endParaRPr lang="es-CL" sz="1800" dirty="0">
            <a:solidFill>
              <a:srgbClr val="080808"/>
            </a:solidFill>
          </a:endParaRPr>
        </a:p>
      </dgm:t>
    </dgm:pt>
    <dgm:pt modelId="{B3BA9FF2-3A5C-4198-A3C7-688A5A1E2293}" type="sibTrans" cxnId="{9AB8F838-1E3C-46D1-ADA1-CB706A506D1C}">
      <dgm:prSet/>
      <dgm:spPr/>
      <dgm:t>
        <a:bodyPr/>
        <a:lstStyle/>
        <a:p>
          <a:endParaRPr lang="es-CL" sz="2000"/>
        </a:p>
      </dgm:t>
    </dgm:pt>
    <dgm:pt modelId="{CEF36FFF-32D5-4970-92B7-278FFEBE3604}" type="parTrans" cxnId="{9AB8F838-1E3C-46D1-ADA1-CB706A506D1C}">
      <dgm:prSet/>
      <dgm:spPr/>
      <dgm:t>
        <a:bodyPr/>
        <a:lstStyle/>
        <a:p>
          <a:endParaRPr lang="es-CL" sz="2000"/>
        </a:p>
      </dgm:t>
    </dgm:pt>
    <dgm:pt modelId="{0A8C7607-C6EC-4010-AE18-F63D7C89E118}">
      <dgm:prSet custT="1"/>
      <dgm:spPr/>
      <dgm:t>
        <a:bodyPr/>
        <a:lstStyle/>
        <a:p>
          <a:r>
            <a:rPr lang="es-CL" sz="1800" kern="1200" dirty="0">
              <a:solidFill>
                <a:srgbClr val="080808"/>
              </a:solidFill>
            </a:rPr>
            <a:t>Evaluar el proceso total (Pauta de evaluación)</a:t>
          </a:r>
          <a:endParaRPr lang="es-CL" sz="1800" kern="1200" dirty="0">
            <a:solidFill>
              <a:srgbClr val="080808"/>
            </a:solidFill>
            <a:latin typeface="Verdana" panose="020B0604030504040204"/>
            <a:ea typeface="+mn-ea"/>
            <a:cs typeface="+mn-cs"/>
          </a:endParaRPr>
        </a:p>
      </dgm:t>
    </dgm:pt>
    <dgm:pt modelId="{CC18B894-651C-48B4-A4F9-0CA9DEF6DF2B}" type="sibTrans" cxnId="{0BAA596A-8F00-4BE8-A9DC-2C5B7B7CE4FB}">
      <dgm:prSet/>
      <dgm:spPr/>
      <dgm:t>
        <a:bodyPr/>
        <a:lstStyle/>
        <a:p>
          <a:endParaRPr lang="es-CL" sz="2000"/>
        </a:p>
      </dgm:t>
    </dgm:pt>
    <dgm:pt modelId="{917097D1-A289-4F13-863D-92CBCD6A648F}" type="parTrans" cxnId="{0BAA596A-8F00-4BE8-A9DC-2C5B7B7CE4FB}">
      <dgm:prSet/>
      <dgm:spPr/>
      <dgm:t>
        <a:bodyPr/>
        <a:lstStyle/>
        <a:p>
          <a:endParaRPr lang="es-CL" sz="2000"/>
        </a:p>
      </dgm:t>
    </dgm:pt>
    <dgm:pt modelId="{0E577430-80C8-4297-AA13-9D2D2EA252A9}">
      <dgm:prSet custT="1"/>
      <dgm:spPr/>
      <dgm:t>
        <a:bodyPr/>
        <a:lstStyle/>
        <a:p>
          <a:r>
            <a:rPr lang="es-MX" sz="1800" dirty="0">
              <a:solidFill>
                <a:srgbClr val="080808"/>
              </a:solidFill>
            </a:rPr>
            <a:t>Establecer nuevos focos para 2026 y abordarlos por medio de la Comunidad Profesional de Aprendizaje</a:t>
          </a:r>
          <a:endParaRPr lang="es-CL" sz="1800" dirty="0">
            <a:solidFill>
              <a:srgbClr val="080808"/>
            </a:solidFill>
          </a:endParaRPr>
        </a:p>
      </dgm:t>
    </dgm:pt>
    <dgm:pt modelId="{363776CB-2268-4E0C-93D5-4CE29BC6C457}" type="parTrans" cxnId="{4E6872C2-07A8-43D5-90B3-2A1E9056A8BB}">
      <dgm:prSet/>
      <dgm:spPr/>
      <dgm:t>
        <a:bodyPr/>
        <a:lstStyle/>
        <a:p>
          <a:endParaRPr lang="es-CL" sz="2000"/>
        </a:p>
      </dgm:t>
    </dgm:pt>
    <dgm:pt modelId="{71A59490-C421-4675-88E0-FDA451DF782E}" type="sibTrans" cxnId="{4E6872C2-07A8-43D5-90B3-2A1E9056A8BB}">
      <dgm:prSet/>
      <dgm:spPr/>
      <dgm:t>
        <a:bodyPr/>
        <a:lstStyle/>
        <a:p>
          <a:endParaRPr lang="es-CL" sz="2000"/>
        </a:p>
      </dgm:t>
    </dgm:pt>
    <dgm:pt modelId="{59A001EA-2F80-4BCC-8D78-41474E0205B4}" type="pres">
      <dgm:prSet presAssocID="{B569A37D-C56A-42AA-B2DF-6536A46992AE}" presName="diagram" presStyleCnt="0">
        <dgm:presLayoutVars>
          <dgm:dir/>
          <dgm:resizeHandles val="exact"/>
        </dgm:presLayoutVars>
      </dgm:prSet>
      <dgm:spPr/>
    </dgm:pt>
    <dgm:pt modelId="{297F9603-FEC4-45F3-8765-202A662C6C28}" type="pres">
      <dgm:prSet presAssocID="{F553D30B-36C2-48EB-9E7C-8B8ADA247778}" presName="node" presStyleLbl="node1" presStyleIdx="0" presStyleCnt="3" custLinFactX="14969" custLinFactNeighborX="100000" custLinFactNeighborY="9510">
        <dgm:presLayoutVars>
          <dgm:bulletEnabled val="1"/>
        </dgm:presLayoutVars>
      </dgm:prSet>
      <dgm:spPr/>
    </dgm:pt>
    <dgm:pt modelId="{0E53A6F2-7621-4714-94A2-D1D6611F042E}" type="pres">
      <dgm:prSet presAssocID="{B3BA9FF2-3A5C-4198-A3C7-688A5A1E2293}" presName="sibTrans" presStyleCnt="0"/>
      <dgm:spPr/>
    </dgm:pt>
    <dgm:pt modelId="{26AFEE7B-FD23-457F-99AF-5CC99A1B86B2}" type="pres">
      <dgm:prSet presAssocID="{0E577430-80C8-4297-AA13-9D2D2EA252A9}" presName="node" presStyleLbl="node1" presStyleIdx="1" presStyleCnt="3" custScaleX="92077" custScaleY="96701" custLinFactY="12234" custLinFactNeighborX="-59907" custLinFactNeighborY="100000">
        <dgm:presLayoutVars>
          <dgm:bulletEnabled val="1"/>
        </dgm:presLayoutVars>
      </dgm:prSet>
      <dgm:spPr/>
    </dgm:pt>
    <dgm:pt modelId="{94D79390-9004-44BC-87F8-15EF3FF3222E}" type="pres">
      <dgm:prSet presAssocID="{71A59490-C421-4675-88E0-FDA451DF782E}" presName="sibTrans" presStyleCnt="0"/>
      <dgm:spPr/>
    </dgm:pt>
    <dgm:pt modelId="{8B0F23D1-CED7-46B3-99E2-002CF34214F4}" type="pres">
      <dgm:prSet presAssocID="{0A8C7607-C6EC-4010-AE18-F63D7C89E118}" presName="node" presStyleLbl="node1" presStyleIdx="2" presStyleCnt="3" custLinFactY="-7721" custLinFactNeighborX="-62721" custLinFactNeighborY="-100000">
        <dgm:presLayoutVars>
          <dgm:bulletEnabled val="1"/>
        </dgm:presLayoutVars>
      </dgm:prSet>
      <dgm:spPr/>
    </dgm:pt>
  </dgm:ptLst>
  <dgm:cxnLst>
    <dgm:cxn modelId="{9AB8F838-1E3C-46D1-ADA1-CB706A506D1C}" srcId="{B569A37D-C56A-42AA-B2DF-6536A46992AE}" destId="{F553D30B-36C2-48EB-9E7C-8B8ADA247778}" srcOrd="0" destOrd="0" parTransId="{CEF36FFF-32D5-4970-92B7-278FFEBE3604}" sibTransId="{B3BA9FF2-3A5C-4198-A3C7-688A5A1E2293}"/>
    <dgm:cxn modelId="{9FD5203F-AE51-4531-B8AC-21C1BED5DC73}" type="presOf" srcId="{B569A37D-C56A-42AA-B2DF-6536A46992AE}" destId="{59A001EA-2F80-4BCC-8D78-41474E0205B4}" srcOrd="0" destOrd="0" presId="urn:microsoft.com/office/officeart/2005/8/layout/default"/>
    <dgm:cxn modelId="{CD8D8A5D-9F72-440A-92C9-42413439B4C0}" type="presOf" srcId="{0A8C7607-C6EC-4010-AE18-F63D7C89E118}" destId="{8B0F23D1-CED7-46B3-99E2-002CF34214F4}" srcOrd="0" destOrd="0" presId="urn:microsoft.com/office/officeart/2005/8/layout/default"/>
    <dgm:cxn modelId="{0BAA596A-8F00-4BE8-A9DC-2C5B7B7CE4FB}" srcId="{B569A37D-C56A-42AA-B2DF-6536A46992AE}" destId="{0A8C7607-C6EC-4010-AE18-F63D7C89E118}" srcOrd="2" destOrd="0" parTransId="{917097D1-A289-4F13-863D-92CBCD6A648F}" sibTransId="{CC18B894-651C-48B4-A4F9-0CA9DEF6DF2B}"/>
    <dgm:cxn modelId="{F6101195-2A51-491F-9B13-79950B522752}" type="presOf" srcId="{0E577430-80C8-4297-AA13-9D2D2EA252A9}" destId="{26AFEE7B-FD23-457F-99AF-5CC99A1B86B2}" srcOrd="0" destOrd="0" presId="urn:microsoft.com/office/officeart/2005/8/layout/default"/>
    <dgm:cxn modelId="{6F25F1A8-7BAC-4EEB-AF83-257E721C793F}" type="presOf" srcId="{F553D30B-36C2-48EB-9E7C-8B8ADA247778}" destId="{297F9603-FEC4-45F3-8765-202A662C6C28}" srcOrd="0" destOrd="0" presId="urn:microsoft.com/office/officeart/2005/8/layout/default"/>
    <dgm:cxn modelId="{4E6872C2-07A8-43D5-90B3-2A1E9056A8BB}" srcId="{B569A37D-C56A-42AA-B2DF-6536A46992AE}" destId="{0E577430-80C8-4297-AA13-9D2D2EA252A9}" srcOrd="1" destOrd="0" parTransId="{363776CB-2268-4E0C-93D5-4CE29BC6C457}" sibTransId="{71A59490-C421-4675-88E0-FDA451DF782E}"/>
    <dgm:cxn modelId="{1A5E6D8A-9219-457B-B05E-E35EA769CAFC}" type="presParOf" srcId="{59A001EA-2F80-4BCC-8D78-41474E0205B4}" destId="{297F9603-FEC4-45F3-8765-202A662C6C28}" srcOrd="0" destOrd="0" presId="urn:microsoft.com/office/officeart/2005/8/layout/default"/>
    <dgm:cxn modelId="{C7F665B7-B3F6-4CBB-865A-47D5F7E46962}" type="presParOf" srcId="{59A001EA-2F80-4BCC-8D78-41474E0205B4}" destId="{0E53A6F2-7621-4714-94A2-D1D6611F042E}" srcOrd="1" destOrd="0" presId="urn:microsoft.com/office/officeart/2005/8/layout/default"/>
    <dgm:cxn modelId="{B3D37008-47F1-41DC-BCC4-E76EF4B3A7F0}" type="presParOf" srcId="{59A001EA-2F80-4BCC-8D78-41474E0205B4}" destId="{26AFEE7B-FD23-457F-99AF-5CC99A1B86B2}" srcOrd="2" destOrd="0" presId="urn:microsoft.com/office/officeart/2005/8/layout/default"/>
    <dgm:cxn modelId="{B964166E-C9FD-40EE-AC05-3B92FE4ABE91}" type="presParOf" srcId="{59A001EA-2F80-4BCC-8D78-41474E0205B4}" destId="{94D79390-9004-44BC-87F8-15EF3FF3222E}" srcOrd="3" destOrd="0" presId="urn:microsoft.com/office/officeart/2005/8/layout/default"/>
    <dgm:cxn modelId="{1414147D-8837-4C86-8073-01D13E9D2924}" type="presParOf" srcId="{59A001EA-2F80-4BCC-8D78-41474E0205B4}" destId="{8B0F23D1-CED7-46B3-99E2-002CF34214F4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F9603-FEC4-45F3-8765-202A662C6C28}">
      <dsp:nvSpPr>
        <dsp:cNvPr id="0" name=""/>
        <dsp:cNvSpPr/>
      </dsp:nvSpPr>
      <dsp:spPr>
        <a:xfrm>
          <a:off x="424440" y="1358520"/>
          <a:ext cx="1900958" cy="114057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>
              <a:solidFill>
                <a:srgbClr val="080808"/>
              </a:solidFill>
            </a:rPr>
            <a:t>Nos ubicamos en el extremo norponiente de la comuna, inserta en la población Carrascal </a:t>
          </a:r>
          <a:endParaRPr lang="es-CL" sz="1300" kern="1200" dirty="0">
            <a:solidFill>
              <a:srgbClr val="080808"/>
            </a:solidFill>
          </a:endParaRPr>
        </a:p>
      </dsp:txBody>
      <dsp:txXfrm>
        <a:off x="424440" y="1358520"/>
        <a:ext cx="1900958" cy="1140575"/>
      </dsp:txXfrm>
    </dsp:sp>
    <dsp:sp modelId="{946A567B-88C5-451D-BA5A-221BF26AAFD7}">
      <dsp:nvSpPr>
        <dsp:cNvPr id="0" name=""/>
        <dsp:cNvSpPr/>
      </dsp:nvSpPr>
      <dsp:spPr>
        <a:xfrm>
          <a:off x="2548343" y="13542"/>
          <a:ext cx="1779373" cy="1140575"/>
        </a:xfrm>
        <a:prstGeom prst="rect">
          <a:avLst/>
        </a:prstGeom>
        <a:solidFill>
          <a:schemeClr val="accent5">
            <a:hueOff val="-2592521"/>
            <a:satOff val="-4816"/>
            <a:lumOff val="-35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>
              <a:solidFill>
                <a:srgbClr val="080808"/>
              </a:solidFill>
            </a:rPr>
            <a:t>Atendemos cursos de Prekínder a Octavo Año de Educación Básica, con un curso por cada nivel </a:t>
          </a:r>
          <a:endParaRPr lang="es-CL" sz="1300" kern="1200" dirty="0">
            <a:solidFill>
              <a:srgbClr val="080808"/>
            </a:solidFill>
          </a:endParaRPr>
        </a:p>
      </dsp:txBody>
      <dsp:txXfrm>
        <a:off x="2548343" y="13542"/>
        <a:ext cx="1779373" cy="1140575"/>
      </dsp:txXfrm>
    </dsp:sp>
    <dsp:sp modelId="{C51CFB92-DA16-4EE3-A4BD-85683FACFDDF}">
      <dsp:nvSpPr>
        <dsp:cNvPr id="0" name=""/>
        <dsp:cNvSpPr/>
      </dsp:nvSpPr>
      <dsp:spPr>
        <a:xfrm>
          <a:off x="4498005" y="13542"/>
          <a:ext cx="1900958" cy="1140575"/>
        </a:xfrm>
        <a:prstGeom prst="rect">
          <a:avLst/>
        </a:prstGeom>
        <a:solidFill>
          <a:schemeClr val="accent5">
            <a:hueOff val="-5185043"/>
            <a:satOff val="-9632"/>
            <a:lumOff val="-71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300" kern="1200" dirty="0">
              <a:solidFill>
                <a:srgbClr val="080808"/>
              </a:solidFill>
            </a:rPr>
            <a:t>Nuestra matrícula promedio aproximada de 20 estudiantes por curso</a:t>
          </a:r>
          <a:endParaRPr lang="es-CL" sz="1300" kern="1200" dirty="0">
            <a:solidFill>
              <a:srgbClr val="080808"/>
            </a:solidFill>
            <a:latin typeface="Verdana" panose="020B0604030504040204"/>
            <a:ea typeface="+mn-ea"/>
            <a:cs typeface="+mn-cs"/>
          </a:endParaRPr>
        </a:p>
      </dsp:txBody>
      <dsp:txXfrm>
        <a:off x="4498005" y="13542"/>
        <a:ext cx="1900958" cy="1140575"/>
      </dsp:txXfrm>
    </dsp:sp>
    <dsp:sp modelId="{831F2A36-DE06-4DB9-90C0-E9AC7B52D85D}">
      <dsp:nvSpPr>
        <dsp:cNvPr id="0" name=""/>
        <dsp:cNvSpPr/>
      </dsp:nvSpPr>
      <dsp:spPr>
        <a:xfrm>
          <a:off x="2454531" y="1331770"/>
          <a:ext cx="1900958" cy="1140575"/>
        </a:xfrm>
        <a:prstGeom prst="rect">
          <a:avLst/>
        </a:prstGeom>
        <a:solidFill>
          <a:schemeClr val="accent5">
            <a:hueOff val="-7777564"/>
            <a:satOff val="-14448"/>
            <a:lumOff val="-106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>
              <a:solidFill>
                <a:srgbClr val="080808"/>
              </a:solidFill>
            </a:rPr>
            <a:t>Nuestro Índice de Vulnerabilidad IVE- SINAE 2025 alcanza el 69%</a:t>
          </a:r>
          <a:endParaRPr lang="es-CL" sz="1300" kern="1200" dirty="0">
            <a:solidFill>
              <a:srgbClr val="080808"/>
            </a:solidFill>
            <a:latin typeface="Verdana" panose="020B0604030504040204"/>
            <a:ea typeface="+mn-ea"/>
            <a:cs typeface="+mn-cs"/>
          </a:endParaRPr>
        </a:p>
      </dsp:txBody>
      <dsp:txXfrm>
        <a:off x="2454531" y="1331770"/>
        <a:ext cx="1900958" cy="1140575"/>
      </dsp:txXfrm>
    </dsp:sp>
    <dsp:sp modelId="{26AFEE7B-FD23-457F-99AF-5CC99A1B86B2}">
      <dsp:nvSpPr>
        <dsp:cNvPr id="0" name=""/>
        <dsp:cNvSpPr/>
      </dsp:nvSpPr>
      <dsp:spPr>
        <a:xfrm>
          <a:off x="4545586" y="1331770"/>
          <a:ext cx="1900958" cy="1140575"/>
        </a:xfrm>
        <a:prstGeom prst="rect">
          <a:avLst/>
        </a:prstGeom>
        <a:solidFill>
          <a:schemeClr val="accent5">
            <a:hueOff val="-10370086"/>
            <a:satOff val="-19264"/>
            <a:lumOff val="-142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>
              <a:solidFill>
                <a:srgbClr val="080808"/>
              </a:solidFill>
            </a:rPr>
            <a:t>El 66% corresponde a estudiantes prioritarios</a:t>
          </a:r>
          <a:endParaRPr lang="es-CL" sz="1300" kern="1200" dirty="0">
            <a:solidFill>
              <a:srgbClr val="080808"/>
            </a:solidFill>
          </a:endParaRPr>
        </a:p>
      </dsp:txBody>
      <dsp:txXfrm>
        <a:off x="4545586" y="1331770"/>
        <a:ext cx="1900958" cy="1140575"/>
      </dsp:txXfrm>
    </dsp:sp>
    <dsp:sp modelId="{3D4272A9-D8CA-4357-9E1F-89132EF5A23D}">
      <dsp:nvSpPr>
        <dsp:cNvPr id="0" name=""/>
        <dsp:cNvSpPr/>
      </dsp:nvSpPr>
      <dsp:spPr>
        <a:xfrm>
          <a:off x="361822" y="0"/>
          <a:ext cx="1900958" cy="1140575"/>
        </a:xfrm>
        <a:prstGeom prst="rect">
          <a:avLst/>
        </a:prstGeom>
        <a:solidFill>
          <a:schemeClr val="accent5">
            <a:hueOff val="-12962607"/>
            <a:satOff val="-24080"/>
            <a:lumOff val="-1781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300" kern="1200" dirty="0">
              <a:solidFill>
                <a:srgbClr val="080808"/>
              </a:solidFill>
            </a:rPr>
            <a:t>Fundada en 1965, cumple 60 años al servicio de la Educación Pública</a:t>
          </a:r>
        </a:p>
      </dsp:txBody>
      <dsp:txXfrm>
        <a:off x="361822" y="0"/>
        <a:ext cx="1900958" cy="1140575"/>
      </dsp:txXfrm>
    </dsp:sp>
    <dsp:sp modelId="{8B0F23D1-CED7-46B3-99E2-002CF34214F4}">
      <dsp:nvSpPr>
        <dsp:cNvPr id="0" name=""/>
        <dsp:cNvSpPr/>
      </dsp:nvSpPr>
      <dsp:spPr>
        <a:xfrm>
          <a:off x="1167373" y="2663540"/>
          <a:ext cx="4497516" cy="1427247"/>
        </a:xfrm>
        <a:prstGeom prst="rect">
          <a:avLst/>
        </a:prstGeom>
        <a:solidFill>
          <a:schemeClr val="accent5">
            <a:hueOff val="-15555128"/>
            <a:satOff val="-28896"/>
            <a:lumOff val="-2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/>
            <a:t>Sellos: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300" kern="1200" dirty="0"/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/>
            <a:t>• Respeto por los derechos humanos 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/>
            <a:t>• Cuidado y protección con el medio ambiente </a:t>
          </a:r>
          <a:endParaRPr lang="es-CL" sz="1300" kern="1200" dirty="0">
            <a:latin typeface="Verdana" panose="020B0604030504040204"/>
            <a:ea typeface="+mn-ea"/>
            <a:cs typeface="+mn-cs"/>
          </a:endParaRPr>
        </a:p>
      </dsp:txBody>
      <dsp:txXfrm>
        <a:off x="1167373" y="2663540"/>
        <a:ext cx="4497516" cy="14272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F9603-FEC4-45F3-8765-202A662C6C28}">
      <dsp:nvSpPr>
        <dsp:cNvPr id="0" name=""/>
        <dsp:cNvSpPr/>
      </dsp:nvSpPr>
      <dsp:spPr>
        <a:xfrm>
          <a:off x="6283369" y="239153"/>
          <a:ext cx="4155779" cy="249346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rgbClr val="080808"/>
              </a:solidFill>
            </a:rPr>
            <a:t>Determinar la continuidad para el próximo año de las iniciativas para su instalación institucional</a:t>
          </a:r>
          <a:endParaRPr lang="es-CL" sz="1800" kern="1200" dirty="0">
            <a:solidFill>
              <a:srgbClr val="080808"/>
            </a:solidFill>
          </a:endParaRPr>
        </a:p>
      </dsp:txBody>
      <dsp:txXfrm>
        <a:off x="6283369" y="239153"/>
        <a:ext cx="4155779" cy="2493467"/>
      </dsp:txXfrm>
    </dsp:sp>
    <dsp:sp modelId="{26AFEE7B-FD23-457F-99AF-5CC99A1B86B2}">
      <dsp:nvSpPr>
        <dsp:cNvPr id="0" name=""/>
        <dsp:cNvSpPr/>
      </dsp:nvSpPr>
      <dsp:spPr>
        <a:xfrm>
          <a:off x="3587265" y="2841673"/>
          <a:ext cx="3826517" cy="2411208"/>
        </a:xfrm>
        <a:prstGeom prst="rect">
          <a:avLst/>
        </a:prstGeom>
        <a:solidFill>
          <a:schemeClr val="accent5">
            <a:hueOff val="-7777564"/>
            <a:satOff val="-14448"/>
            <a:lumOff val="-106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rgbClr val="080808"/>
              </a:solidFill>
            </a:rPr>
            <a:t>Establecer nuevos focos para 2026 y abordarlos por medio de la Comunidad Profesional de Aprendizaje</a:t>
          </a:r>
          <a:endParaRPr lang="es-CL" sz="1800" kern="1200" dirty="0">
            <a:solidFill>
              <a:srgbClr val="080808"/>
            </a:solidFill>
          </a:endParaRPr>
        </a:p>
      </dsp:txBody>
      <dsp:txXfrm>
        <a:off x="3587265" y="2841673"/>
        <a:ext cx="3826517" cy="2411208"/>
      </dsp:txXfrm>
    </dsp:sp>
    <dsp:sp modelId="{8B0F23D1-CED7-46B3-99E2-002CF34214F4}">
      <dsp:nvSpPr>
        <dsp:cNvPr id="0" name=""/>
        <dsp:cNvSpPr/>
      </dsp:nvSpPr>
      <dsp:spPr>
        <a:xfrm>
          <a:off x="1020011" y="225081"/>
          <a:ext cx="4155779" cy="2493467"/>
        </a:xfrm>
        <a:prstGeom prst="rect">
          <a:avLst/>
        </a:prstGeom>
        <a:solidFill>
          <a:schemeClr val="accent5">
            <a:hueOff val="-15555128"/>
            <a:satOff val="-28896"/>
            <a:lumOff val="-2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kern="1200" dirty="0">
              <a:solidFill>
                <a:srgbClr val="080808"/>
              </a:solidFill>
            </a:rPr>
            <a:t>Evaluar el proceso total (Pauta de evaluación)</a:t>
          </a:r>
          <a:endParaRPr lang="es-CL" sz="1800" kern="1200" dirty="0">
            <a:solidFill>
              <a:srgbClr val="080808"/>
            </a:solidFill>
            <a:latin typeface="Verdana" panose="020B0604030504040204"/>
            <a:ea typeface="+mn-ea"/>
            <a:cs typeface="+mn-cs"/>
          </a:endParaRPr>
        </a:p>
      </dsp:txBody>
      <dsp:txXfrm>
        <a:off x="1020011" y="225081"/>
        <a:ext cx="4155779" cy="24934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DA8A0AC-860D-6787-CADE-0B72B46779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D1BB263-8012-AB3F-708A-1D8870758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51BA9C-D0DB-0441-BA7A-9665F809294D}" type="datetimeFigureOut">
              <a:rPr lang="es-CL"/>
              <a:pPr>
                <a:defRPr/>
              </a:pPr>
              <a:t>08-10-2025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BE4830D-8B7F-565E-F1F3-9BB9E3BF7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8BC6BC-8B35-DB55-8014-15508144D3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0DD960-4988-0548-BC1C-4267867223C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C99C04C-6B1E-4BD0-A2CD-0B51B13F0EE3}" type="datetimeFigureOut">
              <a:rPr lang="es-CL" smtClean="0"/>
              <a:t>08-10-2025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58E357F-3852-465F-AF67-F0B811401C3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524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8B87C-25C0-DFCB-4932-9B4351EF57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5F3909E-3080-0E62-EBBE-C2539BDF79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AC81C01-9188-EFE5-0ED9-5035E28213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D401AA4-3EA3-F622-A17D-3F458D0797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6855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7652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8321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1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06D97B16-7C3C-3DCD-5321-EE541B5CC6E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D466892E-21EB-5F17-7709-C5183D8B4B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lvl="0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31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 2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2AC17B51-1112-EBA5-7008-B8E53B0FD25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8715E8E8-EBF8-322B-D57B-C8BBB7C86D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149DC9BA-E36E-B480-1DED-19266C0E3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F454279A-FB41-DDEE-90AD-23A93D666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870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3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36A952D6-5185-FE90-173D-9B4238679C1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55744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4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2">
            <a:extLst>
              <a:ext uri="{FF2B5EF4-FFF2-40B4-BE49-F238E27FC236}">
                <a16:creationId xmlns:a16="http://schemas.microsoft.com/office/drawing/2014/main" id="{083C2F68-6964-3C8B-C094-22EBBD96A1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A60D15-3417-47F6-F965-7789E500EE5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0725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5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2">
            <a:extLst>
              <a:ext uri="{FF2B5EF4-FFF2-40B4-BE49-F238E27FC236}">
                <a16:creationId xmlns:a16="http://schemas.microsoft.com/office/drawing/2014/main" id="{0ACB8943-007C-33E5-CF14-C945CC700A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F0B8119-FB90-2490-8112-1D4EEF42EFB3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84961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6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B787F262-AA07-6FC4-4287-B4142226B22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49916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7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0D6255A5-5A3F-5538-429C-DB581F832C2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4DB415EF-E6CF-1D34-E6EB-14DD19F69D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9E79EBB5-6B94-C65B-57BB-B6C49409F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DC51C920-4CC8-14E1-3746-F2578D74C8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32129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83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0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8" r:id="rId5"/>
    <p:sldLayoutId id="2147483706" r:id="rId6"/>
    <p:sldLayoutId id="2147483708" r:id="rId7"/>
    <p:sldLayoutId id="2147483719" r:id="rId8"/>
    <p:sldLayoutId id="2147483711" r:id="rId9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D52EBC-A0D9-4A17-FD87-E23D4E54B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263DBA52-A12D-DCEB-2D4F-565E08A2F1E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62032" y="2754733"/>
            <a:ext cx="9048808" cy="2952730"/>
          </a:xfrm>
          <a:prstGeom prst="rect">
            <a:avLst/>
          </a:prstGeom>
        </p:spPr>
        <p:txBody>
          <a:bodyPr lIns="91440" tIns="45720" rIns="91440" bIns="45720" rtlCol="0" anchor="t">
            <a:norm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>
                <a:latin typeface="Verdana"/>
                <a:ea typeface="Verdana"/>
              </a:rPr>
              <a:t>Comunidades Profesionales de Aprendizaje (CPA)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b="1" dirty="0">
              <a:latin typeface="Verdana"/>
              <a:ea typeface="Verdana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>
                <a:latin typeface="Verdana"/>
                <a:ea typeface="Verdana"/>
              </a:rPr>
              <a:t>Escuela Gil de Castro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>
                <a:latin typeface="Verdana"/>
                <a:ea typeface="Verdana"/>
              </a:rPr>
              <a:t>Quinta Normal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04DA94-B371-376F-2692-15EE4E465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190" y="536472"/>
            <a:ext cx="6276492" cy="155657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4FF92FB-9785-2EB5-8A86-8EBECDE749E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2222" t="9711" r="31666" b="18684"/>
          <a:stretch>
            <a:fillRect/>
          </a:stretch>
        </p:blipFill>
        <p:spPr>
          <a:xfrm>
            <a:off x="8850488" y="3838223"/>
            <a:ext cx="2064700" cy="230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140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8EFD0EC5-520C-9714-BAC8-02C19086DC9E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391752" y="371507"/>
            <a:ext cx="9585138" cy="596123"/>
          </a:xfrm>
        </p:spPr>
        <p:txBody>
          <a:bodyPr/>
          <a:lstStyle/>
          <a:p>
            <a:r>
              <a:rPr lang="es-CL" dirty="0"/>
              <a:t>3. RESULTADOS Y APRENDIZAJES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45EE444-CBA0-4E87-9731-EB0DCBA1C7D1}"/>
              </a:ext>
            </a:extLst>
          </p:cNvPr>
          <p:cNvSpPr/>
          <p:nvPr/>
        </p:nvSpPr>
        <p:spPr>
          <a:xfrm>
            <a:off x="553304" y="967630"/>
            <a:ext cx="4620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INCREMENTO DEL VOCABULARIO DISCIPLINAR</a:t>
            </a:r>
            <a:endParaRPr lang="es-CL" dirty="0"/>
          </a:p>
        </p:txBody>
      </p:sp>
      <p:sp>
        <p:nvSpPr>
          <p:cNvPr id="8" name="AutoShape 2" descr="Vista previa de imagen">
            <a:extLst>
              <a:ext uri="{FF2B5EF4-FFF2-40B4-BE49-F238E27FC236}">
                <a16:creationId xmlns:a16="http://schemas.microsoft.com/office/drawing/2014/main" id="{C8A42DBB-D605-4A14-B429-F52739E063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4" name="AutoShape 2" descr="Vista previa de imagen">
            <a:extLst>
              <a:ext uri="{FF2B5EF4-FFF2-40B4-BE49-F238E27FC236}">
                <a16:creationId xmlns:a16="http://schemas.microsoft.com/office/drawing/2014/main" id="{EAA2907B-86CE-4D4E-A0CC-EE2AF672B3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AADE82F-2F38-4223-8AE7-48A973EE10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82" t="26391" r="55908" b="36881"/>
          <a:stretch/>
        </p:blipFill>
        <p:spPr>
          <a:xfrm>
            <a:off x="391752" y="1633606"/>
            <a:ext cx="5294142" cy="284609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5716FBF1-3943-4AA2-9E32-774CC3E12266}"/>
              </a:ext>
            </a:extLst>
          </p:cNvPr>
          <p:cNvSpPr/>
          <p:nvPr/>
        </p:nvSpPr>
        <p:spPr>
          <a:xfrm>
            <a:off x="3980702" y="5075827"/>
            <a:ext cx="320286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/>
              <a:t>RESULTADOS SIMCE </a:t>
            </a:r>
          </a:p>
          <a:p>
            <a:pPr algn="ctr"/>
            <a:r>
              <a:rPr lang="es-MX" sz="2800" b="1" dirty="0"/>
              <a:t>SEXTO BÁSICO</a:t>
            </a:r>
            <a:endParaRPr lang="es-CL" sz="2800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D28E8D11-5A1A-47E2-9905-3308391F67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38" t="22788" r="54423" b="41739"/>
          <a:stretch/>
        </p:blipFill>
        <p:spPr>
          <a:xfrm>
            <a:off x="5779343" y="1633606"/>
            <a:ext cx="5669425" cy="2881853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77C0878B-22CD-47C1-B71C-C2E90EC99CA3}"/>
              </a:ext>
            </a:extLst>
          </p:cNvPr>
          <p:cNvSpPr/>
          <p:nvPr/>
        </p:nvSpPr>
        <p:spPr>
          <a:xfrm>
            <a:off x="2487152" y="4529256"/>
            <a:ext cx="1493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/>
              <a:t>MATEMÁTICA</a:t>
            </a:r>
            <a:endParaRPr lang="es-CL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650669B3-50D1-4745-B35C-2F2DBF6580DD}"/>
              </a:ext>
            </a:extLst>
          </p:cNvPr>
          <p:cNvSpPr/>
          <p:nvPr/>
        </p:nvSpPr>
        <p:spPr>
          <a:xfrm>
            <a:off x="7766904" y="4593683"/>
            <a:ext cx="1170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/>
              <a:t>LENGUAJE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699127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2B08C1-6985-A78A-6290-492CD5774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EC52DDB8-0D30-DFBE-9838-7EF27B3107D7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33955" y="324208"/>
            <a:ext cx="9585138" cy="1085472"/>
          </a:xfrm>
        </p:spPr>
        <p:txBody>
          <a:bodyPr>
            <a:normAutofit/>
          </a:bodyPr>
          <a:lstStyle/>
          <a:p>
            <a:r>
              <a:rPr lang="es-ES" sz="2400" b="0" dirty="0"/>
              <a:t>Impacto de la Experiencia</a:t>
            </a:r>
          </a:p>
          <a:p>
            <a:r>
              <a:rPr lang="es-ES" sz="2400" b="0" dirty="0"/>
              <a:t>Resultados en los aprendizajes de los estudiantes</a:t>
            </a:r>
            <a:endParaRPr lang="es-CL" sz="2400" b="0" dirty="0"/>
          </a:p>
        </p:txBody>
      </p:sp>
      <p:sp>
        <p:nvSpPr>
          <p:cNvPr id="2" name="AutoShape 2" descr="blob:https://web.whatsapp.com/db106f57-9f63-4480-ae09-0cd0df798595">
            <a:extLst>
              <a:ext uri="{FF2B5EF4-FFF2-40B4-BE49-F238E27FC236}">
                <a16:creationId xmlns:a16="http://schemas.microsoft.com/office/drawing/2014/main" id="{3363474B-34B7-44D7-B150-A92523CF61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587C3189-A83B-410B-9892-B701A9645433}"/>
              </a:ext>
            </a:extLst>
          </p:cNvPr>
          <p:cNvGrpSpPr/>
          <p:nvPr/>
        </p:nvGrpSpPr>
        <p:grpSpPr>
          <a:xfrm>
            <a:off x="341478" y="3284338"/>
            <a:ext cx="3723375" cy="906120"/>
            <a:chOff x="7101290" y="792040"/>
            <a:chExt cx="3227859" cy="1936715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0403A0DE-6571-4D2B-957E-1B63FCDC28E8}"/>
                </a:ext>
              </a:extLst>
            </p:cNvPr>
            <p:cNvSpPr/>
            <p:nvPr/>
          </p:nvSpPr>
          <p:spPr>
            <a:xfrm>
              <a:off x="7101290" y="792040"/>
              <a:ext cx="3227859" cy="19367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111026"/>
                <a:satOff val="-5779"/>
                <a:lumOff val="-4275"/>
                <a:alphaOff val="0"/>
              </a:schemeClr>
            </a:fillRef>
            <a:effectRef idx="0">
              <a:schemeClr val="accent5">
                <a:hueOff val="-3111026"/>
                <a:satOff val="-5779"/>
                <a:lumOff val="-427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480AC789-AE81-4DD1-A680-DFFB2B5386D4}"/>
                </a:ext>
              </a:extLst>
            </p:cNvPr>
            <p:cNvSpPr txBox="1"/>
            <p:nvPr/>
          </p:nvSpPr>
          <p:spPr>
            <a:xfrm>
              <a:off x="7254887" y="959643"/>
              <a:ext cx="3074261" cy="1616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dirty="0">
                  <a:solidFill>
                    <a:srgbClr val="080808"/>
                  </a:solidFill>
                </a:rPr>
                <a:t>Uso regular y contextualizado de las palabras aprendidas.</a:t>
              </a:r>
              <a:endParaRPr lang="es-CL" kern="1200" dirty="0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9ED12C30-BF4A-44F5-9FC4-3322CD6E244F}"/>
              </a:ext>
            </a:extLst>
          </p:cNvPr>
          <p:cNvGrpSpPr/>
          <p:nvPr/>
        </p:nvGrpSpPr>
        <p:grpSpPr>
          <a:xfrm>
            <a:off x="341478" y="2023712"/>
            <a:ext cx="3723372" cy="1085472"/>
            <a:chOff x="7101290" y="792040"/>
            <a:chExt cx="3227859" cy="1936715"/>
          </a:xfrm>
          <a:solidFill>
            <a:schemeClr val="bg1">
              <a:lumMod val="65000"/>
            </a:schemeClr>
          </a:solidFill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E752C585-F939-46F3-B01D-DF99F71A1665}"/>
                </a:ext>
              </a:extLst>
            </p:cNvPr>
            <p:cNvSpPr/>
            <p:nvPr/>
          </p:nvSpPr>
          <p:spPr>
            <a:xfrm>
              <a:off x="7101290" y="792040"/>
              <a:ext cx="3227859" cy="193671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111026"/>
                <a:satOff val="-5779"/>
                <a:lumOff val="-4275"/>
                <a:alphaOff val="0"/>
              </a:schemeClr>
            </a:fillRef>
            <a:effectRef idx="0">
              <a:schemeClr val="accent5">
                <a:hueOff val="-3111026"/>
                <a:satOff val="-5779"/>
                <a:lumOff val="-427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C4E942AF-B2E7-4410-9622-A69AE2D9090B}"/>
                </a:ext>
              </a:extLst>
            </p:cNvPr>
            <p:cNvSpPr txBox="1"/>
            <p:nvPr/>
          </p:nvSpPr>
          <p:spPr>
            <a:xfrm>
              <a:off x="7254887" y="959643"/>
              <a:ext cx="3074261" cy="161671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kern="1200" dirty="0">
                  <a:solidFill>
                    <a:srgbClr val="080808"/>
                  </a:solidFill>
                </a:rPr>
                <a:t>A través de los ticket se salida se ha observado un incremento en el logro del puntaje total.</a:t>
              </a:r>
              <a:endParaRPr lang="es-CL" kern="1200" dirty="0"/>
            </a:p>
          </p:txBody>
        </p:sp>
      </p:grpSp>
      <p:sp>
        <p:nvSpPr>
          <p:cNvPr id="5" name="Rectángulo 4">
            <a:extLst>
              <a:ext uri="{FF2B5EF4-FFF2-40B4-BE49-F238E27FC236}">
                <a16:creationId xmlns:a16="http://schemas.microsoft.com/office/drawing/2014/main" id="{DC7D89CF-B7C8-46C8-8830-D67D7AB14619}"/>
              </a:ext>
            </a:extLst>
          </p:cNvPr>
          <p:cNvSpPr/>
          <p:nvPr/>
        </p:nvSpPr>
        <p:spPr>
          <a:xfrm>
            <a:off x="518654" y="1422405"/>
            <a:ext cx="4211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INCREMENTO VOCABULARIO DISCIPLINAR</a:t>
            </a:r>
            <a:endParaRPr lang="es-CL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5774A5B-56F5-48D1-904F-C491472A7D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8100" t="8219"/>
          <a:stretch/>
        </p:blipFill>
        <p:spPr>
          <a:xfrm rot="16200000">
            <a:off x="6552996" y="-331082"/>
            <a:ext cx="3064883" cy="75201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0" name="Grupo 19">
            <a:extLst>
              <a:ext uri="{FF2B5EF4-FFF2-40B4-BE49-F238E27FC236}">
                <a16:creationId xmlns:a16="http://schemas.microsoft.com/office/drawing/2014/main" id="{EC2EDF29-8D2C-4BA3-ABBC-5E7E65C7B942}"/>
              </a:ext>
            </a:extLst>
          </p:cNvPr>
          <p:cNvGrpSpPr/>
          <p:nvPr/>
        </p:nvGrpSpPr>
        <p:grpSpPr>
          <a:xfrm>
            <a:off x="341472" y="4350123"/>
            <a:ext cx="3723377" cy="1085472"/>
            <a:chOff x="7101290" y="792040"/>
            <a:chExt cx="3227859" cy="1936715"/>
          </a:xfrm>
          <a:solidFill>
            <a:schemeClr val="bg1">
              <a:lumMod val="65000"/>
            </a:schemeClr>
          </a:solidFill>
        </p:grpSpPr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F733D64C-F1DF-428D-BAEB-5337F283CE1B}"/>
                </a:ext>
              </a:extLst>
            </p:cNvPr>
            <p:cNvSpPr/>
            <p:nvPr/>
          </p:nvSpPr>
          <p:spPr>
            <a:xfrm>
              <a:off x="7101290" y="792040"/>
              <a:ext cx="3227859" cy="193671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111026"/>
                <a:satOff val="-5779"/>
                <a:lumOff val="-4275"/>
                <a:alphaOff val="0"/>
              </a:schemeClr>
            </a:fillRef>
            <a:effectRef idx="0">
              <a:schemeClr val="accent5">
                <a:hueOff val="-3111026"/>
                <a:satOff val="-5779"/>
                <a:lumOff val="-427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CCFFF1F3-E8EE-4DE2-9F66-DE1119FF3712}"/>
                </a:ext>
              </a:extLst>
            </p:cNvPr>
            <p:cNvSpPr txBox="1"/>
            <p:nvPr/>
          </p:nvSpPr>
          <p:spPr>
            <a:xfrm>
              <a:off x="7254887" y="959643"/>
              <a:ext cx="3074261" cy="161671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L" sz="1600" kern="1200" dirty="0"/>
            </a:p>
          </p:txBody>
        </p:sp>
      </p:grpSp>
      <p:sp>
        <p:nvSpPr>
          <p:cNvPr id="23" name="CuadroTexto 22">
            <a:extLst>
              <a:ext uri="{FF2B5EF4-FFF2-40B4-BE49-F238E27FC236}">
                <a16:creationId xmlns:a16="http://schemas.microsoft.com/office/drawing/2014/main" id="{EFF8079F-170D-452F-841E-99B07D56E5F2}"/>
              </a:ext>
            </a:extLst>
          </p:cNvPr>
          <p:cNvSpPr txBox="1"/>
          <p:nvPr/>
        </p:nvSpPr>
        <p:spPr>
          <a:xfrm>
            <a:off x="518647" y="4516370"/>
            <a:ext cx="3546198" cy="75640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lvl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dirty="0">
                <a:solidFill>
                  <a:srgbClr val="080808"/>
                </a:solidFill>
              </a:rPr>
              <a:t>Mayor comprensión lectora en las distintas asignaturas.</a:t>
            </a:r>
            <a:endParaRPr lang="es-CL" kern="1200" dirty="0"/>
          </a:p>
        </p:txBody>
      </p:sp>
    </p:spTree>
    <p:extLst>
      <p:ext uri="{BB962C8B-B14F-4D97-AF65-F5344CB8AC3E}">
        <p14:creationId xmlns:p14="http://schemas.microsoft.com/office/powerpoint/2010/main" val="2663885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FF7F2F62-C6B7-00FE-ADA8-A69859EA50E7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9" y="438563"/>
            <a:ext cx="10161238" cy="1085472"/>
          </a:xfrm>
        </p:spPr>
        <p:txBody>
          <a:bodyPr>
            <a:normAutofit/>
          </a:bodyPr>
          <a:lstStyle/>
          <a:p>
            <a:r>
              <a:rPr lang="es-ES" dirty="0"/>
              <a:t>Desafíos y Proyecciones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C1F487C1-D6BA-2A0B-35CF-B19566104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3011489"/>
              </p:ext>
            </p:extLst>
          </p:nvPr>
        </p:nvGraphicFramePr>
        <p:xfrm>
          <a:off x="295422" y="1012874"/>
          <a:ext cx="11408897" cy="5406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Flecha: en U 1">
            <a:extLst>
              <a:ext uri="{FF2B5EF4-FFF2-40B4-BE49-F238E27FC236}">
                <a16:creationId xmlns:a16="http://schemas.microsoft.com/office/drawing/2014/main" id="{712D4F58-E741-4B62-9E5F-922BEA56BEBA}"/>
              </a:ext>
            </a:extLst>
          </p:cNvPr>
          <p:cNvSpPr/>
          <p:nvPr/>
        </p:nvSpPr>
        <p:spPr>
          <a:xfrm>
            <a:off x="5054991" y="1012874"/>
            <a:ext cx="2278966" cy="67525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5" name="Flecha: en U 4">
            <a:extLst>
              <a:ext uri="{FF2B5EF4-FFF2-40B4-BE49-F238E27FC236}">
                <a16:creationId xmlns:a16="http://schemas.microsoft.com/office/drawing/2014/main" id="{7AFD0070-FF68-4855-9A23-45EEEA681C89}"/>
              </a:ext>
            </a:extLst>
          </p:cNvPr>
          <p:cNvSpPr/>
          <p:nvPr/>
        </p:nvSpPr>
        <p:spPr>
          <a:xfrm rot="5400000">
            <a:off x="6993987" y="3852203"/>
            <a:ext cx="2278966" cy="675250"/>
          </a:xfrm>
          <a:prstGeom prst="uturnArrow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789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858FE4-71C1-F5C6-861C-FE1D733AD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88F6FC21-88C7-1D6C-0619-49EA8386481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8" y="717400"/>
            <a:ext cx="11038887" cy="596123"/>
          </a:xfrm>
        </p:spPr>
        <p:txBody>
          <a:bodyPr>
            <a:normAutofit/>
          </a:bodyPr>
          <a:lstStyle/>
          <a:p>
            <a:r>
              <a:rPr lang="es-ES" dirty="0"/>
              <a:t>Conclusiones / Comentarios / Recomendaciones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FE6E7E6-721E-FE71-D1CA-1D5F5722BE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428" y="1614312"/>
            <a:ext cx="3842843" cy="42550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endParaRPr lang="es-ES" dirty="0"/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b="1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87F28990-D3AF-4811-AA2D-B8166535982C}"/>
              </a:ext>
            </a:extLst>
          </p:cNvPr>
          <p:cNvGrpSpPr/>
          <p:nvPr/>
        </p:nvGrpSpPr>
        <p:grpSpPr>
          <a:xfrm>
            <a:off x="3648955" y="2051965"/>
            <a:ext cx="4017937" cy="2324361"/>
            <a:chOff x="5336329" y="182875"/>
            <a:chExt cx="4299667" cy="2493467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7AC49BCC-B622-41FF-B068-6CBA7FDB3374}"/>
                </a:ext>
              </a:extLst>
            </p:cNvPr>
            <p:cNvSpPr/>
            <p:nvPr/>
          </p:nvSpPr>
          <p:spPr>
            <a:xfrm>
              <a:off x="5336329" y="182875"/>
              <a:ext cx="4155779" cy="249346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12EA2712-1EB7-4286-8B61-DF0199ACB684}"/>
                </a:ext>
              </a:extLst>
            </p:cNvPr>
            <p:cNvSpPr txBox="1"/>
            <p:nvPr/>
          </p:nvSpPr>
          <p:spPr>
            <a:xfrm>
              <a:off x="5336329" y="182875"/>
              <a:ext cx="4299667" cy="2339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s-ES" sz="2400" dirty="0">
                  <a:solidFill>
                    <a:srgbClr val="080808"/>
                  </a:solidFill>
                </a:rPr>
                <a:t>Fortalece el compromiso y la responsabilidad profesional a través del trabajo colaborativo.</a:t>
              </a:r>
              <a:endParaRPr lang="es-CL" sz="2400" kern="1200" dirty="0">
                <a:solidFill>
                  <a:srgbClr val="080808"/>
                </a:solidFill>
              </a:endParaRPr>
            </a:p>
          </p:txBody>
        </p:sp>
      </p:grpSp>
      <p:grpSp>
        <p:nvGrpSpPr>
          <p:cNvPr id="8" name="Grupo 7">
            <a:extLst>
              <a:ext uri="{FF2B5EF4-FFF2-40B4-BE49-F238E27FC236}">
                <a16:creationId xmlns:a16="http://schemas.microsoft.com/office/drawing/2014/main" id="{707879FC-B38E-4492-8DE1-52A91EEAD441}"/>
              </a:ext>
            </a:extLst>
          </p:cNvPr>
          <p:cNvGrpSpPr/>
          <p:nvPr/>
        </p:nvGrpSpPr>
        <p:grpSpPr>
          <a:xfrm>
            <a:off x="437805" y="1313523"/>
            <a:ext cx="3125390" cy="1900623"/>
            <a:chOff x="5336329" y="182875"/>
            <a:chExt cx="4155779" cy="2493467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51D17DF5-6F5E-49A1-8159-38B633FAAAC1}"/>
                </a:ext>
              </a:extLst>
            </p:cNvPr>
            <p:cNvSpPr/>
            <p:nvPr/>
          </p:nvSpPr>
          <p:spPr>
            <a:xfrm>
              <a:off x="5336329" y="182875"/>
              <a:ext cx="4155779" cy="249346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C4FC73F6-DCAB-4F33-8A0B-982BC9383D9E}"/>
                </a:ext>
              </a:extLst>
            </p:cNvPr>
            <p:cNvSpPr txBox="1"/>
            <p:nvPr/>
          </p:nvSpPr>
          <p:spPr>
            <a:xfrm>
              <a:off x="5412951" y="394998"/>
              <a:ext cx="3892101" cy="19491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s-ES" sz="2400" dirty="0">
                  <a:solidFill>
                    <a:srgbClr val="080808"/>
                  </a:solidFill>
                </a:rPr>
                <a:t>Fortalece las prácticas Pedagógicos.</a:t>
              </a:r>
              <a:endParaRPr lang="es-CL" sz="2400" kern="1200" dirty="0">
                <a:solidFill>
                  <a:srgbClr val="080808"/>
                </a:solidFill>
              </a:endParaRPr>
            </a:p>
          </p:txBody>
        </p:sp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id="{605E4AE1-472F-4B49-B4F6-2395E81E8C60}"/>
              </a:ext>
            </a:extLst>
          </p:cNvPr>
          <p:cNvGrpSpPr/>
          <p:nvPr/>
        </p:nvGrpSpPr>
        <p:grpSpPr>
          <a:xfrm>
            <a:off x="7666891" y="3802595"/>
            <a:ext cx="3596453" cy="2313927"/>
            <a:chOff x="5336329" y="148294"/>
            <a:chExt cx="4155779" cy="2528048"/>
          </a:xfrm>
        </p:grpSpPr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E6FB6A5D-7854-438E-BD22-1C1F6815C0DE}"/>
                </a:ext>
              </a:extLst>
            </p:cNvPr>
            <p:cNvSpPr/>
            <p:nvPr/>
          </p:nvSpPr>
          <p:spPr>
            <a:xfrm>
              <a:off x="5336329" y="182875"/>
              <a:ext cx="4155779" cy="249346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6B377928-F70F-4376-A7DB-A59613328BA8}"/>
                </a:ext>
              </a:extLst>
            </p:cNvPr>
            <p:cNvSpPr txBox="1"/>
            <p:nvPr/>
          </p:nvSpPr>
          <p:spPr>
            <a:xfrm>
              <a:off x="5435427" y="148294"/>
              <a:ext cx="3932272" cy="22238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s-ES" sz="2400" kern="1200" dirty="0" err="1">
                  <a:solidFill>
                    <a:srgbClr val="080808"/>
                  </a:solidFill>
                </a:rPr>
                <a:t>Reevalorar</a:t>
              </a:r>
              <a:r>
                <a:rPr lang="es-ES" sz="2400" kern="1200" dirty="0">
                  <a:solidFill>
                    <a:srgbClr val="080808"/>
                  </a:solidFill>
                </a:rPr>
                <a:t> la profesión docente.</a:t>
              </a:r>
              <a:endParaRPr lang="es-CL" sz="2400" kern="1200" dirty="0">
                <a:solidFill>
                  <a:srgbClr val="08080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0647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n 2">
            <a:extLst>
              <a:ext uri="{FF2B5EF4-FFF2-40B4-BE49-F238E27FC236}">
                <a16:creationId xmlns:a16="http://schemas.microsoft.com/office/drawing/2014/main" id="{4F404E1E-C2F7-A9DF-85B9-1C9E40205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5C5916E6-9D12-DF27-D4A6-383B16AD97D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9" y="900983"/>
            <a:ext cx="9585138" cy="1085472"/>
          </a:xfrm>
        </p:spPr>
        <p:txBody>
          <a:bodyPr>
            <a:normAutofit/>
          </a:bodyPr>
          <a:lstStyle/>
          <a:p>
            <a:r>
              <a:rPr lang="es-ES" dirty="0"/>
              <a:t>1. Nuestra Comunidad Educativa: Identificación del establecimiento </a:t>
            </a:r>
            <a:endParaRPr lang="es-CL" sz="2400" b="0" dirty="0"/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33B3BD21-E50B-B9E1-1B32-04A46160F2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3976399"/>
              </p:ext>
            </p:extLst>
          </p:nvPr>
        </p:nvGraphicFramePr>
        <p:xfrm>
          <a:off x="4829736" y="1986455"/>
          <a:ext cx="6854162" cy="4090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343DA3E5-A3EE-D20D-E5B2-878421E39D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102" y="1921139"/>
            <a:ext cx="4324915" cy="43249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4319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ADF413-C48E-E635-3455-F14F01B2E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2EF48016-B16A-13A3-0EBB-D43548E2A5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819" y="572660"/>
            <a:ext cx="6415809" cy="490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altLang="es-CL" sz="3600" b="1" dirty="0">
                <a:solidFill>
                  <a:srgbClr val="173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Verdana"/>
              </a:rPr>
              <a:t>CONTEXTO:</a:t>
            </a:r>
          </a:p>
          <a:p>
            <a:pPr marL="0" indent="0" algn="ctr">
              <a:buNone/>
            </a:pPr>
            <a:endParaRPr lang="es-ES" altLang="es-CL" sz="2400" b="1" dirty="0">
              <a:solidFill>
                <a:srgbClr val="17327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/>
              <a:ea typeface="Verdana"/>
            </a:endParaRPr>
          </a:p>
          <a:p>
            <a:pPr marL="0" indent="0" algn="ctr">
              <a:buNone/>
            </a:pPr>
            <a:r>
              <a:rPr lang="es-ES" altLang="es-CL" dirty="0">
                <a:solidFill>
                  <a:srgbClr val="173277"/>
                </a:solidFill>
                <a:latin typeface="Verdana"/>
                <a:ea typeface="Verdana"/>
              </a:rPr>
              <a:t>Del análisis de resultados de evaluaciones internas y externas (DIA, SIMCE, </a:t>
            </a:r>
            <a:r>
              <a:rPr lang="es-ES" altLang="es-CL" dirty="0" err="1">
                <a:solidFill>
                  <a:srgbClr val="173277"/>
                </a:solidFill>
                <a:latin typeface="Verdana"/>
                <a:ea typeface="Verdana"/>
              </a:rPr>
              <a:t>Dialec</a:t>
            </a:r>
            <a:r>
              <a:rPr lang="es-ES" altLang="es-CL" dirty="0">
                <a:solidFill>
                  <a:srgbClr val="173277"/>
                </a:solidFill>
                <a:latin typeface="Verdana"/>
                <a:ea typeface="Verdana"/>
              </a:rPr>
              <a:t>), se establecen necesidades focalizadas en  las áreas de Lenguaje y del Desarrollo Socioafectivo como sustento de los aprendizajes.</a:t>
            </a:r>
          </a:p>
          <a:p>
            <a:pPr marL="0" indent="0" algn="ctr">
              <a:buNone/>
            </a:pPr>
            <a:endParaRPr lang="es-CL" altLang="es-CL" b="1" dirty="0">
              <a:solidFill>
                <a:srgbClr val="173277"/>
              </a:solidFill>
              <a:latin typeface="Verdana"/>
              <a:ea typeface="Verdana"/>
            </a:endParaRPr>
          </a:p>
        </p:txBody>
      </p:sp>
      <p:pic>
        <p:nvPicPr>
          <p:cNvPr id="4" name="Gráfico 3" descr="Lupa con relleno sólido">
            <a:extLst>
              <a:ext uri="{FF2B5EF4-FFF2-40B4-BE49-F238E27FC236}">
                <a16:creationId xmlns:a16="http://schemas.microsoft.com/office/drawing/2014/main" id="{51DDD8FC-AD92-417A-6557-5B5CE9CF0D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638" y="171815"/>
            <a:ext cx="1392534" cy="139253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8E4AE01-DE83-7032-C591-C3E1E3CDAC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8574" y="661181"/>
            <a:ext cx="3711927" cy="49492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7292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A7691-4202-CEF6-3A82-007962441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4ED1141A-8852-1445-68A9-39B8A295559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86516" y="419338"/>
            <a:ext cx="11038887" cy="596123"/>
          </a:xfrm>
        </p:spPr>
        <p:txBody>
          <a:bodyPr>
            <a:normAutofit/>
          </a:bodyPr>
          <a:lstStyle/>
          <a:p>
            <a:r>
              <a:rPr lang="es-ES" dirty="0"/>
              <a:t>2. Descripción de prácticas (PROCESO)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824435BE-5495-437F-8E39-39706389C6AB}"/>
              </a:ext>
            </a:extLst>
          </p:cNvPr>
          <p:cNvGrpSpPr/>
          <p:nvPr/>
        </p:nvGrpSpPr>
        <p:grpSpPr>
          <a:xfrm>
            <a:off x="859996" y="1466509"/>
            <a:ext cx="3359815" cy="2051296"/>
            <a:chOff x="3421" y="792034"/>
            <a:chExt cx="3227859" cy="1936715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768BAB81-9610-4C14-AD0B-05CC708F5524}"/>
                </a:ext>
              </a:extLst>
            </p:cNvPr>
            <p:cNvSpPr/>
            <p:nvPr/>
          </p:nvSpPr>
          <p:spPr>
            <a:xfrm>
              <a:off x="3421" y="792034"/>
              <a:ext cx="3227859" cy="193671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333077"/>
                <a:satOff val="-17338"/>
                <a:lumOff val="-12824"/>
                <a:alphaOff val="0"/>
              </a:schemeClr>
            </a:fillRef>
            <a:effectRef idx="0">
              <a:schemeClr val="accent5">
                <a:hueOff val="-9333077"/>
                <a:satOff val="-17338"/>
                <a:lumOff val="-1282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CD446853-0861-4730-9DDA-2CC06EC15940}"/>
                </a:ext>
              </a:extLst>
            </p:cNvPr>
            <p:cNvSpPr txBox="1"/>
            <p:nvPr/>
          </p:nvSpPr>
          <p:spPr>
            <a:xfrm>
              <a:off x="3421" y="792034"/>
              <a:ext cx="3227859" cy="19367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es-MX" sz="1600" dirty="0">
                  <a:solidFill>
                    <a:srgbClr val="080808"/>
                  </a:solidFill>
                </a:rPr>
                <a:t>Organización del equipo docente en grupos de trabajo colaborativo permanente: Pre-kínder a Segundo año Básico, Tercero a Quinto año Básico y Sexto a Octavo Año Básico</a:t>
              </a:r>
              <a:endParaRPr lang="es-CL" sz="1600" kern="1200" dirty="0">
                <a:solidFill>
                  <a:srgbClr val="080808"/>
                </a:solidFill>
                <a:latin typeface="Verdana" panose="020B0604030504040204"/>
              </a:endParaRPr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683E616D-2F4E-4F33-8C59-BE995BC531CA}"/>
              </a:ext>
            </a:extLst>
          </p:cNvPr>
          <p:cNvGrpSpPr/>
          <p:nvPr/>
        </p:nvGrpSpPr>
        <p:grpSpPr>
          <a:xfrm>
            <a:off x="4471383" y="1452180"/>
            <a:ext cx="3611387" cy="2051297"/>
            <a:chOff x="3440104" y="659925"/>
            <a:chExt cx="3227859" cy="1936715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DF4650A4-87CE-403F-933E-E58F1E57B140}"/>
                </a:ext>
              </a:extLst>
            </p:cNvPr>
            <p:cNvSpPr/>
            <p:nvPr/>
          </p:nvSpPr>
          <p:spPr>
            <a:xfrm>
              <a:off x="3440104" y="659925"/>
              <a:ext cx="3227859" cy="193671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333077"/>
                <a:satOff val="-17338"/>
                <a:lumOff val="-12824"/>
                <a:alphaOff val="0"/>
              </a:schemeClr>
            </a:fillRef>
            <a:effectRef idx="0">
              <a:schemeClr val="accent5">
                <a:hueOff val="-9333077"/>
                <a:satOff val="-17338"/>
                <a:lumOff val="-1282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DA5698CF-1FF2-473D-B1F8-43B85FC96AF1}"/>
                </a:ext>
              </a:extLst>
            </p:cNvPr>
            <p:cNvSpPr txBox="1"/>
            <p:nvPr/>
          </p:nvSpPr>
          <p:spPr>
            <a:xfrm>
              <a:off x="3440104" y="659926"/>
              <a:ext cx="3003004" cy="17927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es-MX" sz="1600" dirty="0">
                  <a:solidFill>
                    <a:srgbClr val="080808"/>
                  </a:solidFill>
                </a:rPr>
                <a:t>Elección de un foco priorizado por grupo para el mejoramiento del aprendizaje sobre la base de los datos del establecimiento.</a:t>
              </a:r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B00F2FDB-7773-427F-BB25-AC547D99719B}"/>
              </a:ext>
            </a:extLst>
          </p:cNvPr>
          <p:cNvGrpSpPr/>
          <p:nvPr/>
        </p:nvGrpSpPr>
        <p:grpSpPr>
          <a:xfrm>
            <a:off x="8208555" y="1452179"/>
            <a:ext cx="3611387" cy="2051297"/>
            <a:chOff x="3440104" y="659925"/>
            <a:chExt cx="3227859" cy="1936715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277C8CEE-19E2-41A4-9F43-87204AE91A8D}"/>
                </a:ext>
              </a:extLst>
            </p:cNvPr>
            <p:cNvSpPr/>
            <p:nvPr/>
          </p:nvSpPr>
          <p:spPr>
            <a:xfrm>
              <a:off x="3440104" y="659925"/>
              <a:ext cx="3227859" cy="193671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333077"/>
                <a:satOff val="-17338"/>
                <a:lumOff val="-12824"/>
                <a:alphaOff val="0"/>
              </a:schemeClr>
            </a:fillRef>
            <a:effectRef idx="0">
              <a:schemeClr val="accent5">
                <a:hueOff val="-9333077"/>
                <a:satOff val="-17338"/>
                <a:lumOff val="-1282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6EEEAA93-6A28-4280-A912-E6D6808D76E7}"/>
                </a:ext>
              </a:extLst>
            </p:cNvPr>
            <p:cNvSpPr txBox="1"/>
            <p:nvPr/>
          </p:nvSpPr>
          <p:spPr>
            <a:xfrm>
              <a:off x="3440104" y="659926"/>
              <a:ext cx="3003004" cy="17927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es-MX" sz="1600" dirty="0">
                  <a:solidFill>
                    <a:srgbClr val="080808"/>
                  </a:solidFill>
                </a:rPr>
                <a:t>Elaboración de proyecto de trabajo para cada foco considerando la literatura asociada.</a:t>
              </a:r>
            </a:p>
            <a:p>
              <a:pPr lvl="0" algn="ctr" defTabSz="622300">
                <a:lnSpc>
                  <a:spcPct val="90000"/>
                </a:lnSpc>
                <a:spcAft>
                  <a:spcPct val="35000"/>
                </a:spcAft>
              </a:pPr>
              <a:endParaRPr lang="es-MX" sz="1600" dirty="0">
                <a:solidFill>
                  <a:srgbClr val="080808"/>
                </a:solidFill>
              </a:endParaRPr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D1F0EB10-4E82-4BB1-BD26-F8B4CBDECA65}"/>
              </a:ext>
            </a:extLst>
          </p:cNvPr>
          <p:cNvGrpSpPr/>
          <p:nvPr/>
        </p:nvGrpSpPr>
        <p:grpSpPr>
          <a:xfrm>
            <a:off x="671320" y="4345626"/>
            <a:ext cx="3611387" cy="1439461"/>
            <a:chOff x="3440104" y="659925"/>
            <a:chExt cx="3227859" cy="2017019"/>
          </a:xfrm>
        </p:grpSpPr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AAF99C7F-6BAB-404E-A808-7EB8AF879C52}"/>
                </a:ext>
              </a:extLst>
            </p:cNvPr>
            <p:cNvSpPr/>
            <p:nvPr/>
          </p:nvSpPr>
          <p:spPr>
            <a:xfrm>
              <a:off x="3440104" y="659925"/>
              <a:ext cx="3227859" cy="193671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333077"/>
                <a:satOff val="-17338"/>
                <a:lumOff val="-12824"/>
                <a:alphaOff val="0"/>
              </a:schemeClr>
            </a:fillRef>
            <a:effectRef idx="0">
              <a:schemeClr val="accent5">
                <a:hueOff val="-9333077"/>
                <a:satOff val="-17338"/>
                <a:lumOff val="-1282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6D839E89-A219-4684-9668-52544199E616}"/>
                </a:ext>
              </a:extLst>
            </p:cNvPr>
            <p:cNvSpPr txBox="1"/>
            <p:nvPr/>
          </p:nvSpPr>
          <p:spPr>
            <a:xfrm>
              <a:off x="3552531" y="884157"/>
              <a:ext cx="3003004" cy="17927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es-MX" sz="1600" dirty="0">
                  <a:solidFill>
                    <a:srgbClr val="080808"/>
                  </a:solidFill>
                </a:rPr>
                <a:t>Implementación de los proyectos organizados por cada grupo.</a:t>
              </a:r>
            </a:p>
            <a:p>
              <a:pPr lvl="0" algn="ctr" defTabSz="622300">
                <a:lnSpc>
                  <a:spcPct val="90000"/>
                </a:lnSpc>
                <a:spcAft>
                  <a:spcPct val="35000"/>
                </a:spcAft>
              </a:pPr>
              <a:endParaRPr lang="es-MX" sz="1600" dirty="0">
                <a:solidFill>
                  <a:srgbClr val="080808"/>
                </a:solidFill>
              </a:endParaRP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235B4B91-7036-4C14-BC12-4F8CE218D38E}"/>
              </a:ext>
            </a:extLst>
          </p:cNvPr>
          <p:cNvGrpSpPr/>
          <p:nvPr/>
        </p:nvGrpSpPr>
        <p:grpSpPr>
          <a:xfrm>
            <a:off x="4471382" y="4341350"/>
            <a:ext cx="3611387" cy="1439461"/>
            <a:chOff x="3440104" y="659925"/>
            <a:chExt cx="3227859" cy="2017019"/>
          </a:xfrm>
        </p:grpSpPr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383BC6DA-5275-4E12-82A7-82DA35F1408E}"/>
                </a:ext>
              </a:extLst>
            </p:cNvPr>
            <p:cNvSpPr/>
            <p:nvPr/>
          </p:nvSpPr>
          <p:spPr>
            <a:xfrm>
              <a:off x="3440104" y="659925"/>
              <a:ext cx="3227859" cy="193671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333077"/>
                <a:satOff val="-17338"/>
                <a:lumOff val="-12824"/>
                <a:alphaOff val="0"/>
              </a:schemeClr>
            </a:fillRef>
            <a:effectRef idx="0">
              <a:schemeClr val="accent5">
                <a:hueOff val="-9333077"/>
                <a:satOff val="-17338"/>
                <a:lumOff val="-1282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2D927FD3-993E-4DBA-A984-81530BDD675B}"/>
                </a:ext>
              </a:extLst>
            </p:cNvPr>
            <p:cNvSpPr txBox="1"/>
            <p:nvPr/>
          </p:nvSpPr>
          <p:spPr>
            <a:xfrm>
              <a:off x="3552531" y="884157"/>
              <a:ext cx="3003004" cy="17927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es-MX" sz="1600" dirty="0">
                  <a:solidFill>
                    <a:srgbClr val="080808"/>
                  </a:solidFill>
                </a:rPr>
                <a:t>Seguimiento y monitoreo mensual en reuniones por equipo colaborativo.</a:t>
              </a:r>
            </a:p>
            <a:p>
              <a:pPr lvl="0" algn="ctr" defTabSz="622300">
                <a:lnSpc>
                  <a:spcPct val="90000"/>
                </a:lnSpc>
                <a:spcAft>
                  <a:spcPct val="35000"/>
                </a:spcAft>
              </a:pPr>
              <a:endParaRPr lang="es-MX" sz="1600" dirty="0">
                <a:solidFill>
                  <a:srgbClr val="080808"/>
                </a:solidFill>
              </a:endParaRPr>
            </a:p>
          </p:txBody>
        </p:sp>
      </p:grpSp>
      <p:grpSp>
        <p:nvGrpSpPr>
          <p:cNvPr id="22" name="Grupo 21">
            <a:extLst>
              <a:ext uri="{FF2B5EF4-FFF2-40B4-BE49-F238E27FC236}">
                <a16:creationId xmlns:a16="http://schemas.microsoft.com/office/drawing/2014/main" id="{1265D289-F538-4318-BE65-A8EF99774C67}"/>
              </a:ext>
            </a:extLst>
          </p:cNvPr>
          <p:cNvGrpSpPr/>
          <p:nvPr/>
        </p:nvGrpSpPr>
        <p:grpSpPr>
          <a:xfrm>
            <a:off x="8271442" y="4341350"/>
            <a:ext cx="3611387" cy="1439461"/>
            <a:chOff x="3440104" y="659925"/>
            <a:chExt cx="3227859" cy="2017019"/>
          </a:xfrm>
        </p:grpSpPr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9CE1C3E7-B566-45AC-898F-65B2400ED08E}"/>
                </a:ext>
              </a:extLst>
            </p:cNvPr>
            <p:cNvSpPr/>
            <p:nvPr/>
          </p:nvSpPr>
          <p:spPr>
            <a:xfrm>
              <a:off x="3440104" y="659925"/>
              <a:ext cx="3227859" cy="193671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333077"/>
                <a:satOff val="-17338"/>
                <a:lumOff val="-12824"/>
                <a:alphaOff val="0"/>
              </a:schemeClr>
            </a:fillRef>
            <a:effectRef idx="0">
              <a:schemeClr val="accent5">
                <a:hueOff val="-9333077"/>
                <a:satOff val="-17338"/>
                <a:lumOff val="-1282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330AF2EE-5680-47A5-9E5D-3928E89DE02C}"/>
                </a:ext>
              </a:extLst>
            </p:cNvPr>
            <p:cNvSpPr txBox="1"/>
            <p:nvPr/>
          </p:nvSpPr>
          <p:spPr>
            <a:xfrm>
              <a:off x="3552531" y="884157"/>
              <a:ext cx="3003004" cy="17927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es-MX" sz="1600" dirty="0">
                  <a:solidFill>
                    <a:srgbClr val="080808"/>
                  </a:solidFill>
                </a:rPr>
                <a:t>Evaluación final del proceso.</a:t>
              </a:r>
            </a:p>
            <a:p>
              <a:pPr lvl="0" algn="ctr" defTabSz="622300">
                <a:lnSpc>
                  <a:spcPct val="90000"/>
                </a:lnSpc>
                <a:spcAft>
                  <a:spcPct val="35000"/>
                </a:spcAft>
              </a:pPr>
              <a:endParaRPr lang="es-MX" sz="1600" dirty="0">
                <a:solidFill>
                  <a:srgbClr val="080808"/>
                </a:solidFill>
              </a:endParaRPr>
            </a:p>
          </p:txBody>
        </p:sp>
      </p:grpSp>
      <p:sp>
        <p:nvSpPr>
          <p:cNvPr id="25" name="Flecha: en U 24">
            <a:extLst>
              <a:ext uri="{FF2B5EF4-FFF2-40B4-BE49-F238E27FC236}">
                <a16:creationId xmlns:a16="http://schemas.microsoft.com/office/drawing/2014/main" id="{33E8994D-76E2-410D-B102-015E770C2C4A}"/>
              </a:ext>
            </a:extLst>
          </p:cNvPr>
          <p:cNvSpPr/>
          <p:nvPr/>
        </p:nvSpPr>
        <p:spPr>
          <a:xfrm>
            <a:off x="3305002" y="1074677"/>
            <a:ext cx="1955410" cy="596123"/>
          </a:xfrm>
          <a:prstGeom prst="utur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26" name="Flecha: en U 25">
            <a:extLst>
              <a:ext uri="{FF2B5EF4-FFF2-40B4-BE49-F238E27FC236}">
                <a16:creationId xmlns:a16="http://schemas.microsoft.com/office/drawing/2014/main" id="{3195AD10-8D2B-47B3-BD6F-455D5FEA08B5}"/>
              </a:ext>
            </a:extLst>
          </p:cNvPr>
          <p:cNvSpPr/>
          <p:nvPr/>
        </p:nvSpPr>
        <p:spPr>
          <a:xfrm>
            <a:off x="6931590" y="1001676"/>
            <a:ext cx="1955410" cy="596123"/>
          </a:xfrm>
          <a:prstGeom prst="utur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27" name="Flecha: en U 26">
            <a:extLst>
              <a:ext uri="{FF2B5EF4-FFF2-40B4-BE49-F238E27FC236}">
                <a16:creationId xmlns:a16="http://schemas.microsoft.com/office/drawing/2014/main" id="{9407FAF7-E782-4E7C-95B3-22083A9BDCF9}"/>
              </a:ext>
            </a:extLst>
          </p:cNvPr>
          <p:cNvSpPr/>
          <p:nvPr/>
        </p:nvSpPr>
        <p:spPr>
          <a:xfrm>
            <a:off x="3179215" y="3915656"/>
            <a:ext cx="1955410" cy="596123"/>
          </a:xfrm>
          <a:prstGeom prst="utur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28" name="Flecha: en U 27">
            <a:extLst>
              <a:ext uri="{FF2B5EF4-FFF2-40B4-BE49-F238E27FC236}">
                <a16:creationId xmlns:a16="http://schemas.microsoft.com/office/drawing/2014/main" id="{0DE38923-26C3-4820-AFF4-359C4C65F337}"/>
              </a:ext>
            </a:extLst>
          </p:cNvPr>
          <p:cNvSpPr/>
          <p:nvPr/>
        </p:nvSpPr>
        <p:spPr>
          <a:xfrm>
            <a:off x="7325186" y="3915657"/>
            <a:ext cx="1955410" cy="596123"/>
          </a:xfrm>
          <a:prstGeom prst="utur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3AC8FFE2-285F-4B45-91EA-6CEA9C5AABD6}"/>
              </a:ext>
            </a:extLst>
          </p:cNvPr>
          <p:cNvSpPr txBox="1"/>
          <p:nvPr/>
        </p:nvSpPr>
        <p:spPr>
          <a:xfrm>
            <a:off x="1765003" y="1222627"/>
            <a:ext cx="98473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080808"/>
                </a:solidFill>
              </a:rPr>
              <a:t>MAYO</a:t>
            </a:r>
            <a:endParaRPr lang="es-CL" dirty="0">
              <a:solidFill>
                <a:srgbClr val="080808"/>
              </a:solidFill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33DBCFC6-30CF-4137-8EA1-2E789289C642}"/>
              </a:ext>
            </a:extLst>
          </p:cNvPr>
          <p:cNvSpPr txBox="1"/>
          <p:nvPr/>
        </p:nvSpPr>
        <p:spPr>
          <a:xfrm>
            <a:off x="5564247" y="1222627"/>
            <a:ext cx="98473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080808"/>
                </a:solidFill>
              </a:rPr>
              <a:t>MAYO</a:t>
            </a:r>
            <a:endParaRPr lang="es-CL" dirty="0">
              <a:solidFill>
                <a:srgbClr val="080808"/>
              </a:solidFill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24A43247-71D3-4C69-A76C-6C6F8608AE01}"/>
              </a:ext>
            </a:extLst>
          </p:cNvPr>
          <p:cNvSpPr txBox="1"/>
          <p:nvPr/>
        </p:nvSpPr>
        <p:spPr>
          <a:xfrm>
            <a:off x="9502376" y="1209741"/>
            <a:ext cx="98473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080808"/>
                </a:solidFill>
              </a:rPr>
              <a:t>JUNIO</a:t>
            </a:r>
            <a:endParaRPr lang="es-CL" dirty="0">
              <a:solidFill>
                <a:srgbClr val="080808"/>
              </a:solidFill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9D74A0C0-D19A-4942-9814-B22EA20E047D}"/>
              </a:ext>
            </a:extLst>
          </p:cNvPr>
          <p:cNvSpPr txBox="1"/>
          <p:nvPr/>
        </p:nvSpPr>
        <p:spPr>
          <a:xfrm>
            <a:off x="1765004" y="4079009"/>
            <a:ext cx="1288424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080808"/>
                </a:solidFill>
              </a:rPr>
              <a:t>AGOSTO</a:t>
            </a:r>
            <a:endParaRPr lang="es-CL" dirty="0">
              <a:solidFill>
                <a:srgbClr val="080808"/>
              </a:solidFill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33A73EA0-3DBF-4F20-9F79-61E9B73E0F14}"/>
              </a:ext>
            </a:extLst>
          </p:cNvPr>
          <p:cNvSpPr txBox="1"/>
          <p:nvPr/>
        </p:nvSpPr>
        <p:spPr>
          <a:xfrm>
            <a:off x="5658920" y="4052031"/>
            <a:ext cx="1351805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080808"/>
                </a:solidFill>
              </a:rPr>
              <a:t>AG.- NOV.</a:t>
            </a:r>
            <a:endParaRPr lang="es-CL" dirty="0">
              <a:solidFill>
                <a:srgbClr val="080808"/>
              </a:solidFill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BE4BEF68-7FA0-470E-B7D1-197DC5F6AE9A}"/>
              </a:ext>
            </a:extLst>
          </p:cNvPr>
          <p:cNvSpPr txBox="1"/>
          <p:nvPr/>
        </p:nvSpPr>
        <p:spPr>
          <a:xfrm>
            <a:off x="9595057" y="4084700"/>
            <a:ext cx="152947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080808"/>
                </a:solidFill>
              </a:rPr>
              <a:t>DICIEMBRE</a:t>
            </a:r>
            <a:endParaRPr lang="es-CL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051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F1154-5D58-65FD-6214-2ECE3B412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A1CE84B-2C77-6DAC-7277-0A4BA84BCF59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8" y="717400"/>
            <a:ext cx="11038887" cy="596123"/>
          </a:xfrm>
        </p:spPr>
        <p:txBody>
          <a:bodyPr>
            <a:normAutofit/>
          </a:bodyPr>
          <a:lstStyle/>
          <a:p>
            <a:r>
              <a:rPr lang="es-ES" dirty="0"/>
              <a:t>2. Descripción de prácticas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F45E6B4-103C-5C80-44AA-1F6EA8C6CE8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6516" y="1313523"/>
            <a:ext cx="10818967" cy="70442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s-MX" b="1" dirty="0"/>
              <a:t>Proyectos “COMUNIDADES DE APRENDIZAJE”</a:t>
            </a:r>
          </a:p>
          <a:p>
            <a:pPr>
              <a:lnSpc>
                <a:spcPct val="120000"/>
              </a:lnSpc>
            </a:pPr>
            <a:endParaRPr lang="es-MX" b="1" dirty="0"/>
          </a:p>
          <a:p>
            <a:pPr>
              <a:lnSpc>
                <a:spcPct val="120000"/>
              </a:lnSpc>
            </a:pPr>
            <a:endParaRPr lang="es-ES" b="1" dirty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506E20C4-76D6-4237-827E-817F9D8F2632}"/>
              </a:ext>
            </a:extLst>
          </p:cNvPr>
          <p:cNvGrpSpPr/>
          <p:nvPr/>
        </p:nvGrpSpPr>
        <p:grpSpPr>
          <a:xfrm>
            <a:off x="2474840" y="4308239"/>
            <a:ext cx="7242317" cy="2071512"/>
            <a:chOff x="3532637" y="2909269"/>
            <a:chExt cx="3307939" cy="1936716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C288CB9F-2FFB-42B0-B33C-A3A3EBEDBD9F}"/>
                </a:ext>
              </a:extLst>
            </p:cNvPr>
            <p:cNvSpPr/>
            <p:nvPr/>
          </p:nvSpPr>
          <p:spPr>
            <a:xfrm>
              <a:off x="3612717" y="2909270"/>
              <a:ext cx="3227859" cy="193671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2444103"/>
                <a:satOff val="-23117"/>
                <a:lumOff val="-17098"/>
                <a:alphaOff val="0"/>
              </a:schemeClr>
            </a:fillRef>
            <a:effectRef idx="0">
              <a:schemeClr val="accent5">
                <a:hueOff val="-12444103"/>
                <a:satOff val="-23117"/>
                <a:lumOff val="-1709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4BB2FB83-285C-43AD-998E-15C07EB3BB40}"/>
                </a:ext>
              </a:extLst>
            </p:cNvPr>
            <p:cNvSpPr txBox="1"/>
            <p:nvPr/>
          </p:nvSpPr>
          <p:spPr>
            <a:xfrm>
              <a:off x="3532637" y="2909269"/>
              <a:ext cx="3227859" cy="19367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342900" indent="-34290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s-MX" sz="1400" dirty="0">
                  <a:solidFill>
                    <a:srgbClr val="080808"/>
                  </a:solidFill>
                </a:rPr>
                <a:t>Desarrollo Socioemocional (Primero a Octavo Año Básico): Entregar herramientas a los estudiantes para desarrollar competencias de autocuidado, respeto por si mismos y por los demás, con una mirada inclusiva, consolidando valores y actitudes positivas que les permitan incorporar estas dimensiones en su desarrollo.</a:t>
              </a:r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B84A462E-22B0-4456-85BC-F2C4E1AFD83A}"/>
              </a:ext>
            </a:extLst>
          </p:cNvPr>
          <p:cNvGrpSpPr/>
          <p:nvPr/>
        </p:nvGrpSpPr>
        <p:grpSpPr>
          <a:xfrm>
            <a:off x="6096000" y="1892013"/>
            <a:ext cx="5534127" cy="2071512"/>
            <a:chOff x="3532637" y="2909269"/>
            <a:chExt cx="3307939" cy="1936716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F0667F30-5BF4-4EBD-B988-A5DE01C5DB08}"/>
                </a:ext>
              </a:extLst>
            </p:cNvPr>
            <p:cNvSpPr/>
            <p:nvPr/>
          </p:nvSpPr>
          <p:spPr>
            <a:xfrm>
              <a:off x="3612717" y="2909270"/>
              <a:ext cx="3227859" cy="193671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2444103"/>
                <a:satOff val="-23117"/>
                <a:lumOff val="-17098"/>
                <a:alphaOff val="0"/>
              </a:schemeClr>
            </a:fillRef>
            <a:effectRef idx="0">
              <a:schemeClr val="accent5">
                <a:hueOff val="-12444103"/>
                <a:satOff val="-23117"/>
                <a:lumOff val="-1709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83BCD662-483D-4CC8-9EAD-CB1275A397B2}"/>
                </a:ext>
              </a:extLst>
            </p:cNvPr>
            <p:cNvSpPr txBox="1"/>
            <p:nvPr/>
          </p:nvSpPr>
          <p:spPr>
            <a:xfrm>
              <a:off x="3532637" y="2909269"/>
              <a:ext cx="3227859" cy="19367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342900" indent="-34290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s-MX" sz="1400" dirty="0">
                  <a:solidFill>
                    <a:srgbClr val="080808"/>
                  </a:solidFill>
                </a:rPr>
                <a:t>Incremento del Vocabulario Disciplinar (Primero a Octavo Año Básico): Mejorar la comprensión lectora de los y las estudiantes mediante el fortalecimiento y ampliación de su vocabulario, promoviendo el uso contextualizado de nuevas palabras en actividades de lectura y producción escrita.</a:t>
              </a:r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B80EAF60-0723-4B41-ADCB-177E9A385DDB}"/>
              </a:ext>
            </a:extLst>
          </p:cNvPr>
          <p:cNvGrpSpPr/>
          <p:nvPr/>
        </p:nvGrpSpPr>
        <p:grpSpPr>
          <a:xfrm>
            <a:off x="424576" y="1909646"/>
            <a:ext cx="5671423" cy="2071512"/>
            <a:chOff x="3532637" y="2909269"/>
            <a:chExt cx="3307939" cy="1936716"/>
          </a:xfrm>
        </p:grpSpPr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1C8C801B-CD58-41D6-942E-2BF36208D411}"/>
                </a:ext>
              </a:extLst>
            </p:cNvPr>
            <p:cNvSpPr/>
            <p:nvPr/>
          </p:nvSpPr>
          <p:spPr>
            <a:xfrm>
              <a:off x="3612717" y="2909270"/>
              <a:ext cx="3227859" cy="193671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2444103"/>
                <a:satOff val="-23117"/>
                <a:lumOff val="-17098"/>
                <a:alphaOff val="0"/>
              </a:schemeClr>
            </a:fillRef>
            <a:effectRef idx="0">
              <a:schemeClr val="accent5">
                <a:hueOff val="-12444103"/>
                <a:satOff val="-23117"/>
                <a:lumOff val="-1709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FF29B966-9D32-4500-8A01-A83BD75CDE5C}"/>
                </a:ext>
              </a:extLst>
            </p:cNvPr>
            <p:cNvSpPr txBox="1"/>
            <p:nvPr/>
          </p:nvSpPr>
          <p:spPr>
            <a:xfrm>
              <a:off x="3532637" y="2909269"/>
              <a:ext cx="3227859" cy="19367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342900" indent="-34290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s-MX" sz="1400" dirty="0">
                  <a:solidFill>
                    <a:srgbClr val="080808"/>
                  </a:solidFill>
                </a:rPr>
                <a:t>Fortalecimiento de la conciencia fonológica (</a:t>
              </a:r>
              <a:r>
                <a:rPr lang="es-MX" sz="1400" dirty="0" err="1">
                  <a:solidFill>
                    <a:srgbClr val="080808"/>
                  </a:solidFill>
                </a:rPr>
                <a:t>Prekínder</a:t>
              </a:r>
              <a:r>
                <a:rPr lang="es-MX" sz="1400" dirty="0">
                  <a:solidFill>
                    <a:srgbClr val="080808"/>
                  </a:solidFill>
                </a:rPr>
                <a:t> a Segundo Básico): Favorecer el desarrollo progresivo de la conciencia fonológica y los precursores de la lectura como base fundamental para el aprendizaje de la lectura y la escritura.</a:t>
              </a:r>
            </a:p>
          </p:txBody>
        </p:sp>
      </p:grpSp>
      <p:pic>
        <p:nvPicPr>
          <p:cNvPr id="4098" name="Picture 2" descr="La conciencia fonológica - Iconos gratis de educación">
            <a:extLst>
              <a:ext uri="{FF2B5EF4-FFF2-40B4-BE49-F238E27FC236}">
                <a16:creationId xmlns:a16="http://schemas.microsoft.com/office/drawing/2014/main" id="{5F813B9F-16C0-4839-AE33-68FFD17FE1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71" y="3548583"/>
            <a:ext cx="1519311" cy="1519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Vocabulario - Iconos gratis de comunicaciones">
            <a:extLst>
              <a:ext uri="{FF2B5EF4-FFF2-40B4-BE49-F238E27FC236}">
                <a16:creationId xmlns:a16="http://schemas.microsoft.com/office/drawing/2014/main" id="{CE8D9108-396B-4C7E-A410-B1B577871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7177" y="3464871"/>
            <a:ext cx="1342020" cy="134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nteligencia emocional - Iconos gratis de bienestar">
            <a:extLst>
              <a:ext uri="{FF2B5EF4-FFF2-40B4-BE49-F238E27FC236}">
                <a16:creationId xmlns:a16="http://schemas.microsoft.com/office/drawing/2014/main" id="{B5CF006C-7E78-480D-A92E-D78A4B764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1382" y="4983545"/>
            <a:ext cx="1740920" cy="174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263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8EFD0EC5-520C-9714-BAC8-02C19086DC9E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391752" y="371507"/>
            <a:ext cx="9585138" cy="596123"/>
          </a:xfrm>
        </p:spPr>
        <p:txBody>
          <a:bodyPr/>
          <a:lstStyle/>
          <a:p>
            <a:r>
              <a:rPr lang="es-CL" dirty="0"/>
              <a:t>3. RESULTADOS Y APRENDIZAJES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7D42FF4-CCFD-4419-B9F5-AB9E255E6A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901" t="22972" r="29216" b="17795"/>
          <a:stretch>
            <a:fillRect/>
          </a:stretch>
        </p:blipFill>
        <p:spPr>
          <a:xfrm>
            <a:off x="1010504" y="1367740"/>
            <a:ext cx="6972910" cy="48495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D45EE444-CBA0-4E87-9731-EB0DCBA1C7D1}"/>
              </a:ext>
            </a:extLst>
          </p:cNvPr>
          <p:cNvSpPr/>
          <p:nvPr/>
        </p:nvSpPr>
        <p:spPr>
          <a:xfrm>
            <a:off x="553304" y="967630"/>
            <a:ext cx="57983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/>
              <a:t>FORTALECIMIENTO DE LA CONCIENCIA FONOLÓGICA </a:t>
            </a:r>
            <a:endParaRPr lang="es-CL" sz="2000" dirty="0"/>
          </a:p>
        </p:txBody>
      </p:sp>
      <p:sp>
        <p:nvSpPr>
          <p:cNvPr id="8" name="AutoShape 2" descr="Vista previa de imagen">
            <a:extLst>
              <a:ext uri="{FF2B5EF4-FFF2-40B4-BE49-F238E27FC236}">
                <a16:creationId xmlns:a16="http://schemas.microsoft.com/office/drawing/2014/main" id="{C8A42DBB-D605-4A14-B429-F52739E063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8DAF3F8-8AB5-49A0-B647-E692DAC303A9}"/>
              </a:ext>
            </a:extLst>
          </p:cNvPr>
          <p:cNvSpPr/>
          <p:nvPr/>
        </p:nvSpPr>
        <p:spPr>
          <a:xfrm>
            <a:off x="8440614" y="3045767"/>
            <a:ext cx="27914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/>
              <a:t>RESULTADOS DIALEC</a:t>
            </a:r>
            <a:endParaRPr lang="es-CL" sz="2400" dirty="0"/>
          </a:p>
        </p:txBody>
      </p:sp>
    </p:spTree>
    <p:extLst>
      <p:ext uri="{BB962C8B-B14F-4D97-AF65-F5344CB8AC3E}">
        <p14:creationId xmlns:p14="http://schemas.microsoft.com/office/powerpoint/2010/main" val="3392407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2B08C1-6985-A78A-6290-492CD5774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EC52DDB8-0D30-DFBE-9838-7EF27B3107D7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33955" y="324208"/>
            <a:ext cx="9585138" cy="1085472"/>
          </a:xfrm>
        </p:spPr>
        <p:txBody>
          <a:bodyPr>
            <a:normAutofit/>
          </a:bodyPr>
          <a:lstStyle/>
          <a:p>
            <a:r>
              <a:rPr lang="es-ES" sz="2400" b="0" dirty="0"/>
              <a:t>Impacto de la Experiencia</a:t>
            </a:r>
          </a:p>
          <a:p>
            <a:r>
              <a:rPr lang="es-ES" sz="2400" b="0" dirty="0"/>
              <a:t>Resultados en los aprendizajes de los estudiantes</a:t>
            </a:r>
            <a:endParaRPr lang="es-CL" sz="2400" b="0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D15D8A8-B0F3-4870-88A2-70AB6ECA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515" t="29841" r="29477" b="10627"/>
          <a:stretch>
            <a:fillRect/>
          </a:stretch>
        </p:blipFill>
        <p:spPr>
          <a:xfrm>
            <a:off x="1000484" y="1782974"/>
            <a:ext cx="6332035" cy="46065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409C31DD-EE7C-43BC-A587-9AED58B6380F}"/>
              </a:ext>
            </a:extLst>
          </p:cNvPr>
          <p:cNvSpPr/>
          <p:nvPr/>
        </p:nvSpPr>
        <p:spPr>
          <a:xfrm>
            <a:off x="8000788" y="1409681"/>
            <a:ext cx="35909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/>
              <a:t>RESULTADOS EVALUACIÓN </a:t>
            </a:r>
          </a:p>
          <a:p>
            <a:pPr algn="ctr"/>
            <a:r>
              <a:rPr lang="es-MX" sz="2400" b="1" dirty="0"/>
              <a:t>DE SEGUIMIENTOS</a:t>
            </a:r>
            <a:endParaRPr lang="es-CL" sz="2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4D5B91C-692A-4EAE-8E52-5A56844FF2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9700" y="2240678"/>
            <a:ext cx="2766879" cy="38123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C6B7629C-1CBE-4ACF-9376-75BB51D3641D}"/>
              </a:ext>
            </a:extLst>
          </p:cNvPr>
          <p:cNvSpPr/>
          <p:nvPr/>
        </p:nvSpPr>
        <p:spPr>
          <a:xfrm>
            <a:off x="1602200" y="1333624"/>
            <a:ext cx="5230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FORTALECIMIENTO DE LA CONCIENCIA FONOLÓGICA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58843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8EFD0EC5-520C-9714-BAC8-02C19086DC9E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391752" y="371507"/>
            <a:ext cx="9585138" cy="596123"/>
          </a:xfrm>
        </p:spPr>
        <p:txBody>
          <a:bodyPr/>
          <a:lstStyle/>
          <a:p>
            <a:r>
              <a:rPr lang="es-CL" dirty="0"/>
              <a:t>3. RESULTADOS Y APRENDIZAJES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45EE444-CBA0-4E87-9731-EB0DCBA1C7D1}"/>
              </a:ext>
            </a:extLst>
          </p:cNvPr>
          <p:cNvSpPr/>
          <p:nvPr/>
        </p:nvSpPr>
        <p:spPr>
          <a:xfrm>
            <a:off x="553304" y="967630"/>
            <a:ext cx="3299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DESARROLLO SOCIOEMOCIONAL</a:t>
            </a:r>
            <a:endParaRPr lang="es-CL" dirty="0"/>
          </a:p>
        </p:txBody>
      </p:sp>
      <p:sp>
        <p:nvSpPr>
          <p:cNvPr id="8" name="AutoShape 2" descr="Vista previa de imagen">
            <a:extLst>
              <a:ext uri="{FF2B5EF4-FFF2-40B4-BE49-F238E27FC236}">
                <a16:creationId xmlns:a16="http://schemas.microsoft.com/office/drawing/2014/main" id="{C8A42DBB-D605-4A14-B429-F52739E063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B278A38B-3140-4217-A3A6-07041A03DF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13" t="19480" r="10577" b="14092"/>
          <a:stretch/>
        </p:blipFill>
        <p:spPr>
          <a:xfrm>
            <a:off x="687173" y="1382443"/>
            <a:ext cx="9448203" cy="40931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DFEE9ED4-A097-436A-8C48-CD0439633A56}"/>
              </a:ext>
            </a:extLst>
          </p:cNvPr>
          <p:cNvSpPr/>
          <p:nvPr/>
        </p:nvSpPr>
        <p:spPr>
          <a:xfrm>
            <a:off x="2371729" y="5655496"/>
            <a:ext cx="644118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/>
              <a:t>RESULTADOS SIMCE</a:t>
            </a:r>
          </a:p>
          <a:p>
            <a:pPr algn="ctr"/>
            <a:r>
              <a:rPr lang="es-MX" sz="2400" b="1" dirty="0"/>
              <a:t>Indicadores de desarrollo personal y social (IDPS)</a:t>
            </a:r>
            <a:endParaRPr lang="es-CL" sz="2400" dirty="0"/>
          </a:p>
        </p:txBody>
      </p:sp>
    </p:spTree>
    <p:extLst>
      <p:ext uri="{BB962C8B-B14F-4D97-AF65-F5344CB8AC3E}">
        <p14:creationId xmlns:p14="http://schemas.microsoft.com/office/powerpoint/2010/main" val="2777806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2B08C1-6985-A78A-6290-492CD5774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EC52DDB8-0D30-DFBE-9838-7EF27B3107D7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33955" y="324208"/>
            <a:ext cx="9585138" cy="1085472"/>
          </a:xfrm>
        </p:spPr>
        <p:txBody>
          <a:bodyPr>
            <a:normAutofit/>
          </a:bodyPr>
          <a:lstStyle/>
          <a:p>
            <a:r>
              <a:rPr lang="es-ES" sz="2400" b="0" dirty="0"/>
              <a:t>Impacto de la Experiencia</a:t>
            </a:r>
          </a:p>
          <a:p>
            <a:r>
              <a:rPr lang="es-ES" sz="2400" b="0" dirty="0"/>
              <a:t>Resultados en los aprendizajes de los estudiantes</a:t>
            </a:r>
            <a:endParaRPr lang="es-CL" sz="2400" b="0" dirty="0"/>
          </a:p>
        </p:txBody>
      </p:sp>
      <p:sp>
        <p:nvSpPr>
          <p:cNvPr id="2" name="AutoShape 2" descr="blob:https://web.whatsapp.com/db106f57-9f63-4480-ae09-0cd0df798595">
            <a:extLst>
              <a:ext uri="{FF2B5EF4-FFF2-40B4-BE49-F238E27FC236}">
                <a16:creationId xmlns:a16="http://schemas.microsoft.com/office/drawing/2014/main" id="{3363474B-34B7-44D7-B150-A92523CF61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4449233-6853-4A7A-A0AB-21A4638EC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5659" y="1406916"/>
            <a:ext cx="3542435" cy="2656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587C3189-A83B-410B-9892-B701A9645433}"/>
              </a:ext>
            </a:extLst>
          </p:cNvPr>
          <p:cNvGrpSpPr/>
          <p:nvPr/>
        </p:nvGrpSpPr>
        <p:grpSpPr>
          <a:xfrm>
            <a:off x="341478" y="3096108"/>
            <a:ext cx="3723375" cy="906120"/>
            <a:chOff x="7101290" y="792040"/>
            <a:chExt cx="3227859" cy="1936715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0403A0DE-6571-4D2B-957E-1B63FCDC28E8}"/>
                </a:ext>
              </a:extLst>
            </p:cNvPr>
            <p:cNvSpPr/>
            <p:nvPr/>
          </p:nvSpPr>
          <p:spPr>
            <a:xfrm>
              <a:off x="7101290" y="792040"/>
              <a:ext cx="3227859" cy="193671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111026"/>
                <a:satOff val="-5779"/>
                <a:lumOff val="-4275"/>
                <a:alphaOff val="0"/>
              </a:schemeClr>
            </a:fillRef>
            <a:effectRef idx="0">
              <a:schemeClr val="accent5">
                <a:hueOff val="-3111026"/>
                <a:satOff val="-5779"/>
                <a:lumOff val="-427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480AC789-AE81-4DD1-A680-DFFB2B5386D4}"/>
                </a:ext>
              </a:extLst>
            </p:cNvPr>
            <p:cNvSpPr txBox="1"/>
            <p:nvPr/>
          </p:nvSpPr>
          <p:spPr>
            <a:xfrm>
              <a:off x="7254887" y="959643"/>
              <a:ext cx="3074261" cy="1616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kern="1200" dirty="0">
                  <a:solidFill>
                    <a:srgbClr val="080808"/>
                  </a:solidFill>
                </a:rPr>
                <a:t>Mejora en las relaciones interpersonales.</a:t>
              </a:r>
            </a:p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CL" sz="1400" kern="1200" dirty="0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9ED12C30-BF4A-44F5-9FC4-3322CD6E244F}"/>
              </a:ext>
            </a:extLst>
          </p:cNvPr>
          <p:cNvGrpSpPr/>
          <p:nvPr/>
        </p:nvGrpSpPr>
        <p:grpSpPr>
          <a:xfrm>
            <a:off x="341478" y="1915054"/>
            <a:ext cx="3723372" cy="1085472"/>
            <a:chOff x="7101290" y="792040"/>
            <a:chExt cx="3227859" cy="1936715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E752C585-F939-46F3-B01D-DF99F71A1665}"/>
                </a:ext>
              </a:extLst>
            </p:cNvPr>
            <p:cNvSpPr/>
            <p:nvPr/>
          </p:nvSpPr>
          <p:spPr>
            <a:xfrm>
              <a:off x="7101290" y="792040"/>
              <a:ext cx="3227859" cy="193671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111026"/>
                <a:satOff val="-5779"/>
                <a:lumOff val="-4275"/>
                <a:alphaOff val="0"/>
              </a:schemeClr>
            </a:fillRef>
            <a:effectRef idx="0">
              <a:schemeClr val="accent5">
                <a:hueOff val="-3111026"/>
                <a:satOff val="-5779"/>
                <a:lumOff val="-427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C4E942AF-B2E7-4410-9622-A69AE2D9090B}"/>
                </a:ext>
              </a:extLst>
            </p:cNvPr>
            <p:cNvSpPr txBox="1"/>
            <p:nvPr/>
          </p:nvSpPr>
          <p:spPr>
            <a:xfrm>
              <a:off x="7254887" y="959643"/>
              <a:ext cx="3074261" cy="1616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kern="1200" dirty="0">
                  <a:solidFill>
                    <a:srgbClr val="080808"/>
                  </a:solidFill>
                </a:rPr>
                <a:t>Disminución de conflictos.</a:t>
              </a:r>
              <a:endParaRPr lang="es-CL" kern="1200" dirty="0"/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59CF3886-74BD-48D0-B553-282B59E3EC0D}"/>
              </a:ext>
            </a:extLst>
          </p:cNvPr>
          <p:cNvGrpSpPr/>
          <p:nvPr/>
        </p:nvGrpSpPr>
        <p:grpSpPr>
          <a:xfrm>
            <a:off x="330057" y="4080643"/>
            <a:ext cx="3723377" cy="1085472"/>
            <a:chOff x="7101290" y="792040"/>
            <a:chExt cx="3227859" cy="1936715"/>
          </a:xfrm>
        </p:grpSpPr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B0D94C64-1265-446D-9E20-741A701FFE82}"/>
                </a:ext>
              </a:extLst>
            </p:cNvPr>
            <p:cNvSpPr/>
            <p:nvPr/>
          </p:nvSpPr>
          <p:spPr>
            <a:xfrm>
              <a:off x="7101290" y="792040"/>
              <a:ext cx="3227859" cy="193671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111026"/>
                <a:satOff val="-5779"/>
                <a:lumOff val="-4275"/>
                <a:alphaOff val="0"/>
              </a:schemeClr>
            </a:fillRef>
            <a:effectRef idx="0">
              <a:schemeClr val="accent5">
                <a:hueOff val="-3111026"/>
                <a:satOff val="-5779"/>
                <a:lumOff val="-427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D76D6E7C-982B-4F52-A19E-EEA021840DF7}"/>
                </a:ext>
              </a:extLst>
            </p:cNvPr>
            <p:cNvSpPr txBox="1"/>
            <p:nvPr/>
          </p:nvSpPr>
          <p:spPr>
            <a:xfrm>
              <a:off x="7254887" y="959643"/>
              <a:ext cx="3074261" cy="1616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dirty="0">
                  <a:solidFill>
                    <a:srgbClr val="080808"/>
                  </a:solidFill>
                </a:rPr>
                <a:t>Incremento de la</a:t>
              </a:r>
              <a:r>
                <a:rPr lang="es-MX" kern="1200" dirty="0">
                  <a:solidFill>
                    <a:srgbClr val="080808"/>
                  </a:solidFill>
                </a:rPr>
                <a:t> motivación y respeto a la diversidad</a:t>
              </a:r>
              <a:r>
                <a:rPr lang="es-MX" sz="1600" kern="1200" dirty="0">
                  <a:solidFill>
                    <a:srgbClr val="080808"/>
                  </a:solidFill>
                </a:rPr>
                <a:t>.</a:t>
              </a:r>
              <a:endParaRPr lang="es-CL" sz="1600" kern="1200" dirty="0"/>
            </a:p>
          </p:txBody>
        </p:sp>
      </p:grpSp>
      <p:sp>
        <p:nvSpPr>
          <p:cNvPr id="5" name="Rectángulo 4">
            <a:extLst>
              <a:ext uri="{FF2B5EF4-FFF2-40B4-BE49-F238E27FC236}">
                <a16:creationId xmlns:a16="http://schemas.microsoft.com/office/drawing/2014/main" id="{DC7D89CF-B7C8-46C8-8830-D67D7AB14619}"/>
              </a:ext>
            </a:extLst>
          </p:cNvPr>
          <p:cNvSpPr/>
          <p:nvPr/>
        </p:nvSpPr>
        <p:spPr>
          <a:xfrm>
            <a:off x="734735" y="1406916"/>
            <a:ext cx="3299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DESARROLLO SOCIOEMOCIONAL</a:t>
            </a:r>
            <a:endParaRPr lang="es-CL" dirty="0"/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B0447762-CC5D-48F9-B9D9-76FCA2F40427}"/>
              </a:ext>
            </a:extLst>
          </p:cNvPr>
          <p:cNvSpPr/>
          <p:nvPr/>
        </p:nvSpPr>
        <p:spPr>
          <a:xfrm>
            <a:off x="8319335" y="1214616"/>
            <a:ext cx="3399516" cy="3618306"/>
          </a:xfrm>
          <a:custGeom>
            <a:avLst/>
            <a:gdLst/>
            <a:ahLst/>
            <a:cxnLst/>
            <a:rect l="l" t="t" r="r" b="b"/>
            <a:pathLst>
              <a:path w="9641682" h="9490834">
                <a:moveTo>
                  <a:pt x="0" y="0"/>
                </a:moveTo>
                <a:lnTo>
                  <a:pt x="9641682" y="0"/>
                </a:lnTo>
                <a:lnTo>
                  <a:pt x="9641682" y="9490834"/>
                </a:lnTo>
                <a:lnTo>
                  <a:pt x="0" y="94908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146ADA93-D66A-47F2-BB67-1A791A0AB960}"/>
              </a:ext>
            </a:extLst>
          </p:cNvPr>
          <p:cNvGrpSpPr/>
          <p:nvPr/>
        </p:nvGrpSpPr>
        <p:grpSpPr>
          <a:xfrm>
            <a:off x="330057" y="5261393"/>
            <a:ext cx="3723372" cy="1085472"/>
            <a:chOff x="7101290" y="792040"/>
            <a:chExt cx="3227859" cy="1936715"/>
          </a:xfrm>
        </p:grpSpPr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6484CEDC-05FF-469F-9A05-DCFF9F81D95F}"/>
                </a:ext>
              </a:extLst>
            </p:cNvPr>
            <p:cNvSpPr/>
            <p:nvPr/>
          </p:nvSpPr>
          <p:spPr>
            <a:xfrm>
              <a:off x="7101290" y="792040"/>
              <a:ext cx="3227859" cy="193671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111026"/>
                <a:satOff val="-5779"/>
                <a:lumOff val="-4275"/>
                <a:alphaOff val="0"/>
              </a:schemeClr>
            </a:fillRef>
            <a:effectRef idx="0">
              <a:schemeClr val="accent5">
                <a:hueOff val="-3111026"/>
                <a:satOff val="-5779"/>
                <a:lumOff val="-427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B1B7C67E-8A44-4A3C-9D99-2C437631A39F}"/>
                </a:ext>
              </a:extLst>
            </p:cNvPr>
            <p:cNvSpPr txBox="1"/>
            <p:nvPr/>
          </p:nvSpPr>
          <p:spPr>
            <a:xfrm>
              <a:off x="7254887" y="959643"/>
              <a:ext cx="3074261" cy="1616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kern="1200" dirty="0">
                  <a:solidFill>
                    <a:srgbClr val="080808"/>
                  </a:solidFill>
                </a:rPr>
                <a:t>Disminución en registro de anotaciones.</a:t>
              </a:r>
              <a:endParaRPr lang="es-CL" kern="1200" dirty="0"/>
            </a:p>
          </p:txBody>
        </p:sp>
      </p:grpSp>
      <p:grpSp>
        <p:nvGrpSpPr>
          <p:cNvPr id="27" name="Grupo 26">
            <a:extLst>
              <a:ext uri="{FF2B5EF4-FFF2-40B4-BE49-F238E27FC236}">
                <a16:creationId xmlns:a16="http://schemas.microsoft.com/office/drawing/2014/main" id="{E247927C-B09A-426B-B327-428628FFE7DC}"/>
              </a:ext>
            </a:extLst>
          </p:cNvPr>
          <p:cNvGrpSpPr/>
          <p:nvPr/>
        </p:nvGrpSpPr>
        <p:grpSpPr>
          <a:xfrm>
            <a:off x="5691684" y="5063713"/>
            <a:ext cx="3723372" cy="1085472"/>
            <a:chOff x="7178088" y="799643"/>
            <a:chExt cx="3227859" cy="1936715"/>
          </a:xfrm>
        </p:grpSpPr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BCE65D76-637A-4474-A26A-CD625E6EB0FD}"/>
                </a:ext>
              </a:extLst>
            </p:cNvPr>
            <p:cNvSpPr/>
            <p:nvPr/>
          </p:nvSpPr>
          <p:spPr>
            <a:xfrm>
              <a:off x="7178088" y="799643"/>
              <a:ext cx="3227859" cy="193671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111026"/>
                <a:satOff val="-5779"/>
                <a:lumOff val="-4275"/>
                <a:alphaOff val="0"/>
              </a:schemeClr>
            </a:fillRef>
            <a:effectRef idx="0">
              <a:schemeClr val="accent5">
                <a:hueOff val="-3111026"/>
                <a:satOff val="-5779"/>
                <a:lumOff val="-427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0004229E-4E6D-43C3-8D88-382E534F4944}"/>
                </a:ext>
              </a:extLst>
            </p:cNvPr>
            <p:cNvSpPr txBox="1"/>
            <p:nvPr/>
          </p:nvSpPr>
          <p:spPr>
            <a:xfrm>
              <a:off x="7254887" y="959643"/>
              <a:ext cx="3074261" cy="1616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dirty="0">
                  <a:solidFill>
                    <a:srgbClr val="080808"/>
                  </a:solidFill>
                </a:rPr>
                <a:t>Resultados PRUEBA DIA cierre y resultados SIMCE indicadores desarrollo personal y social.</a:t>
              </a:r>
              <a:endParaRPr lang="es-CL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275163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Gob2024" id="{2F5F9722-0B10-344F-8C82-9BE0849341A2}" vid="{698E2328-B6BA-674D-B63D-49A7BA7575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92c685-9940-4c45-8f64-c72857a99887">
      <Terms xmlns="http://schemas.microsoft.com/office/infopath/2007/PartnerControls"/>
    </lcf76f155ced4ddcb4097134ff3c332f>
    <TaxCatchAll xmlns="ae046da2-873d-4a68-941a-4b9e7884cef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0D245868E2ED46AF168DD55FA2B5FC" ma:contentTypeVersion="18" ma:contentTypeDescription="Crear nuevo documento." ma:contentTypeScope="" ma:versionID="1de1062dec0e60e33f936a2942d3cf63">
  <xsd:schema xmlns:xsd="http://www.w3.org/2001/XMLSchema" xmlns:xs="http://www.w3.org/2001/XMLSchema" xmlns:p="http://schemas.microsoft.com/office/2006/metadata/properties" xmlns:ns2="ae046da2-873d-4a68-941a-4b9e7884cef1" xmlns:ns3="c592c685-9940-4c45-8f64-c72857a99887" targetNamespace="http://schemas.microsoft.com/office/2006/metadata/properties" ma:root="true" ma:fieldsID="dd1a2d3c2c94f76207aa0465a49fc55b" ns2:_="" ns3:_="">
    <xsd:import namespace="ae046da2-873d-4a68-941a-4b9e7884cef1"/>
    <xsd:import namespace="c592c685-9940-4c45-8f64-c72857a9988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AutoKeyPoints" minOccurs="0"/>
                <xsd:element ref="ns3:MediaServiceKeyPoints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046da2-873d-4a68-941a-4b9e7884ce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d8d0b382-19c3-4c82-9462-9affb45c1b43}" ma:internalName="TaxCatchAll" ma:showField="CatchAllData" ma:web="ae046da2-873d-4a68-941a-4b9e7884ce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2c685-9940-4c45-8f64-c72857a99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3aa49dc-0840-4df2-9988-4c28c04889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0551FAC-D4BE-43AE-B3BA-C747822BDBD1}">
  <ds:schemaRefs>
    <ds:schemaRef ds:uri="http://purl.org/dc/terms/"/>
    <ds:schemaRef ds:uri="c592c685-9940-4c45-8f64-c72857a99887"/>
    <ds:schemaRef ds:uri="http://schemas.microsoft.com/office/2006/documentManagement/types"/>
    <ds:schemaRef ds:uri="http://schemas.microsoft.com/office/2006/metadata/properties"/>
    <ds:schemaRef ds:uri="ae046da2-873d-4a68-941a-4b9e7884cef1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3784D945-BC77-478D-A3F4-358694A5FB03}">
  <ds:schemaRefs>
    <ds:schemaRef ds:uri="ae046da2-873d-4a68-941a-4b9e7884cef1"/>
    <ds:schemaRef ds:uri="c592c685-9940-4c45-8f64-c72857a9988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1F49561-84B0-4F75-B3C5-8200AA565B2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</TotalTime>
  <Words>631</Words>
  <Application>Microsoft Office PowerPoint</Application>
  <PresentationFormat>Panorámica</PresentationFormat>
  <Paragraphs>79</Paragraphs>
  <Slides>14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Aptos</vt:lpstr>
      <vt:lpstr>Arial</vt:lpstr>
      <vt:lpstr>Calibri</vt:lpstr>
      <vt:lpstr>Verdana</vt:lpstr>
      <vt:lpstr>Wingdings</vt:lpstr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Usuario</cp:lastModifiedBy>
  <cp:revision>44</cp:revision>
  <cp:lastPrinted>2025-07-31T15:37:30Z</cp:lastPrinted>
  <dcterms:created xsi:type="dcterms:W3CDTF">2022-09-08T19:25:06Z</dcterms:created>
  <dcterms:modified xsi:type="dcterms:W3CDTF">2025-10-08T18:24:15Z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</Properties>
</file>