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53" d="100"/>
          <a:sy n="53" d="100"/>
        </p:scale>
        <p:origin x="-7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F72C85-2B1A-493F-A7F3-EE38C0D7404B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42" name="Group 50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198" name="Freeform 6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199" name="Freeform 7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03" name="Freeform 11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04" name="Freeform 12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05" name="Freeform 13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06" name="Freeform 14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07" name="Freeform 15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08" name="Freeform 16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09" name="Freeform 17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10" name="Rectangle 18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12" name="Freeform 20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13" name="Freeform 21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14" name="Freeform 22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15" name="Freeform 23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19" name="Rectangle 27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20" name="Freeform 28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21" name="Freeform 29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22" name="Freeform 30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23" name="Freeform 31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24" name="Freeform 32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25" name="Freeform 33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26" name="Freeform 34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27" name="Freeform 35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28" name="Freeform 36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29" name="Rectangle 37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37" name="Rectangle 45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238" name="Rectangle 46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pic>
          <p:nvPicPr>
            <p:cNvPr id="8235" name="Picture 43" descr="BTZBUL1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</p:spPr>
        </p:pic>
      </p:grpSp>
      <p:sp>
        <p:nvSpPr>
          <p:cNvPr id="8230" name="Rectangle 38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3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32" name="Rectangle 40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233" name="Rectangle 4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234" name="Rectangle 4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9DC9405-B230-4D8C-89F8-98B1AAD1642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1633E-4E84-408D-B4EE-61A4CC2CF8A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CB18A-5A2A-40B3-A13D-B4545BA01DF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C58215-B31A-482F-9848-091E2B420E6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BBE80-22C8-4B19-B691-8D1F68EA1F7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FD385-D57D-4EC0-84EA-71A964E4F07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A2870C-1326-479E-82EF-BF0EB4324C3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5F705-59D7-445E-A110-C869587A11C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CFD07-1434-499F-9F54-987F509FF3E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5C9C6-2A04-48D1-BC1E-550DBB979C5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2C436-F432-4E60-8192-AE103766F6F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3" name="Group 49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1032" name="Freeform 8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4" name="Freeform 2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9" name="Rectangle 25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58" name="Rectangle 34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6E38F092-75DC-4AB2-A66A-3AB01B5B7E36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hecker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Ruth Macklin                            Albert Einstein College of Medicine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Bioethics in Latin America and the Caribbean</a:t>
            </a:r>
            <a:r>
              <a:rPr lang="en-US"/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Sexual and Reproductive Health</a:t>
            </a:r>
            <a:r>
              <a:rPr lang="en-US"/>
              <a:t> </a:t>
            </a:r>
          </a:p>
        </p:txBody>
      </p:sp>
    </p:spTree>
  </p:cSld>
  <p:clrMapOvr>
    <a:masterClrMapping/>
  </p:clrMapOvr>
  <p:transition spd="med">
    <p:check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D4941-1671-4D9A-89BE-1A9A06B0DEDD}" type="slidenum">
              <a:rPr lang="en-US"/>
              <a:pPr/>
              <a:t>10</a:t>
            </a:fld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Emergency Contraception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Not legally prohibited in Latin American countries</a:t>
            </a:r>
          </a:p>
          <a:p>
            <a:pPr>
              <a:lnSpc>
                <a:spcPct val="90000"/>
              </a:lnSpc>
            </a:pPr>
            <a:r>
              <a:rPr lang="en-US"/>
              <a:t>Church-sanctioned opposition to this method</a:t>
            </a:r>
          </a:p>
          <a:p>
            <a:pPr lvl="1">
              <a:lnSpc>
                <a:spcPct val="90000"/>
              </a:lnSpc>
            </a:pPr>
            <a:r>
              <a:rPr lang="en-US"/>
              <a:t>False claims that EC is abortifacient</a:t>
            </a:r>
          </a:p>
          <a:p>
            <a:pPr>
              <a:lnSpc>
                <a:spcPct val="90000"/>
              </a:lnSpc>
            </a:pPr>
            <a:r>
              <a:rPr lang="en-US"/>
              <a:t>Multicenter study in three countries showed widespread support of education about and use of the method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6561-6D92-4331-BC52-694710D79B89}" type="slidenum">
              <a:rPr lang="en-US"/>
              <a:pPr/>
              <a:t>11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Some good news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Success in Mexico of program for education about and promotion of emergency contraception</a:t>
            </a:r>
          </a:p>
          <a:p>
            <a:r>
              <a:rPr lang="en-US"/>
              <a:t>Transition taking place in Argentina</a:t>
            </a:r>
          </a:p>
          <a:p>
            <a:pPr lvl="1"/>
            <a:r>
              <a:rPr lang="en-US"/>
              <a:t>Passage in legislature of bill on responsible procreation</a:t>
            </a:r>
          </a:p>
          <a:p>
            <a:pPr lvl="1"/>
            <a:r>
              <a:rPr lang="en-US"/>
              <a:t>Public debates about reproductive and sexual rights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3163-3392-4941-96DA-CCCFD2FCAB3B}" type="slidenum">
              <a:rPr lang="en-US"/>
              <a:pPr/>
              <a:t>12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Need for ongoing actions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Reproductive and sexual rights continue to be violated with impunity</a:t>
            </a:r>
          </a:p>
          <a:p>
            <a:pPr lvl="1"/>
            <a:r>
              <a:rPr lang="en-US"/>
              <a:t>Rape of adolescent in Mexico</a:t>
            </a:r>
          </a:p>
          <a:p>
            <a:pPr lvl="1"/>
            <a:r>
              <a:rPr lang="en-US"/>
              <a:t>Girl’s request for legally permitted abortion denied</a:t>
            </a:r>
          </a:p>
          <a:p>
            <a:pPr lvl="1"/>
            <a:r>
              <a:rPr lang="en-US"/>
              <a:t>Petition signed by 70 Latin American women’s groups, sent to Interamerican Commission for Human Rights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6748-DFF2-4FB9-BF13-7CF80E19EB7A}" type="slidenum">
              <a:rPr lang="en-US"/>
              <a:pPr/>
              <a:t>13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Hopes for the future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Mechanisms in place in the Federal District (Mexico City) do provide legal assistance and recourse for women and adolescents in such cases</a:t>
            </a:r>
          </a:p>
          <a:p>
            <a:r>
              <a:rPr lang="en-US"/>
              <a:t>Hopes for the future in Latin America lie in efforts by women’s groups and networks, and human rights organizations</a:t>
            </a:r>
          </a:p>
          <a:p>
            <a:pPr lvl="1"/>
            <a:endParaRPr lang="en-US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5604-DFAD-4FA4-8ABC-227C870BDA1C}" type="slidenum">
              <a:rPr lang="en-US"/>
              <a:pPr/>
              <a:t>2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Trends in past 10 years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Dual picture</a:t>
            </a:r>
          </a:p>
          <a:p>
            <a:pPr lvl="1">
              <a:lnSpc>
                <a:spcPct val="90000"/>
              </a:lnSpc>
            </a:pPr>
            <a:r>
              <a:rPr lang="en-US"/>
              <a:t>Laws and policies have become more restrictive</a:t>
            </a:r>
          </a:p>
          <a:p>
            <a:pPr lvl="2">
              <a:lnSpc>
                <a:spcPct val="90000"/>
              </a:lnSpc>
            </a:pPr>
            <a:r>
              <a:rPr lang="en-US"/>
              <a:t>Power and influence of Catholic church</a:t>
            </a:r>
          </a:p>
          <a:p>
            <a:pPr lvl="2">
              <a:lnSpc>
                <a:spcPct val="90000"/>
              </a:lnSpc>
            </a:pPr>
            <a:r>
              <a:rPr lang="en-US"/>
              <a:t>Conservative legislatures</a:t>
            </a:r>
          </a:p>
          <a:p>
            <a:pPr lvl="1">
              <a:lnSpc>
                <a:spcPct val="90000"/>
              </a:lnSpc>
            </a:pPr>
            <a:r>
              <a:rPr lang="en-US"/>
              <a:t>Unsafe abortion a leading cause of maternal mortality</a:t>
            </a:r>
          </a:p>
          <a:p>
            <a:pPr lvl="2">
              <a:lnSpc>
                <a:spcPct val="90000"/>
              </a:lnSpc>
            </a:pPr>
            <a:r>
              <a:rPr lang="en-US"/>
              <a:t>Several countries have passed laws prohibiting abortion altogether, without exception</a:t>
            </a:r>
          </a:p>
          <a:p>
            <a:pPr lvl="3">
              <a:lnSpc>
                <a:spcPct val="90000"/>
              </a:lnSpc>
            </a:pPr>
            <a:r>
              <a:rPr lang="en-US"/>
              <a:t>Chile and El Salvador 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 lvl="2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77503-A292-400D-AD82-7C97B07B5289}" type="slidenum">
              <a:rPr lang="en-US"/>
              <a:pPr/>
              <a:t>3</a:t>
            </a:fld>
            <a:endParaRPr lang="en-US"/>
          </a:p>
        </p:txBody>
      </p:sp>
      <p:sp>
        <p:nvSpPr>
          <p:cNvPr id="430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Trends in past 10 years</a:t>
            </a:r>
          </a:p>
        </p:txBody>
      </p:sp>
      <p:sp>
        <p:nvSpPr>
          <p:cNvPr id="430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Dual picture</a:t>
            </a:r>
          </a:p>
          <a:p>
            <a:pPr lvl="1">
              <a:lnSpc>
                <a:spcPct val="90000"/>
              </a:lnSpc>
            </a:pPr>
            <a:r>
              <a:rPr lang="en-US"/>
              <a:t>Some countries have passed laws increasing access to abortion services</a:t>
            </a:r>
          </a:p>
          <a:p>
            <a:pPr lvl="2">
              <a:lnSpc>
                <a:spcPct val="90000"/>
              </a:lnSpc>
            </a:pPr>
            <a:r>
              <a:rPr lang="en-US"/>
              <a:t>Barbados and Guyana</a:t>
            </a:r>
          </a:p>
          <a:p>
            <a:pPr lvl="1">
              <a:lnSpc>
                <a:spcPct val="90000"/>
              </a:lnSpc>
            </a:pPr>
            <a:r>
              <a:rPr lang="en-US"/>
              <a:t>Peru apologizes for past sterilizations</a:t>
            </a:r>
          </a:p>
          <a:p>
            <a:pPr lvl="1">
              <a:lnSpc>
                <a:spcPct val="90000"/>
              </a:lnSpc>
            </a:pPr>
            <a:r>
              <a:rPr lang="en-US"/>
              <a:t>Public awareness of reproductive rights heightened</a:t>
            </a:r>
          </a:p>
          <a:p>
            <a:pPr lvl="2">
              <a:lnSpc>
                <a:spcPct val="90000"/>
              </a:lnSpc>
            </a:pPr>
            <a:r>
              <a:rPr lang="en-US"/>
              <a:t>Empowerment of women</a:t>
            </a:r>
          </a:p>
          <a:p>
            <a:pPr lvl="2">
              <a:lnSpc>
                <a:spcPct val="90000"/>
              </a:lnSpc>
            </a:pPr>
            <a:r>
              <a:rPr lang="en-US"/>
              <a:t>Greater public discussion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2333-A87C-4130-9A4C-55FEFE913F74}" type="slidenum">
              <a:rPr lang="en-US"/>
              <a:pPr/>
              <a:t>4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Definition of ‘reproductive health’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cs typeface="Times New Roman" pitchFamily="18" charset="0"/>
              </a:rPr>
              <a:t>Reproductive health</a:t>
            </a:r>
            <a:r>
              <a:rPr lang="en-US" sz="2800"/>
              <a:t> [means] </a:t>
            </a:r>
            <a:r>
              <a:rPr lang="en-US" sz="2800">
                <a:cs typeface="Times New Roman" pitchFamily="18" charset="0"/>
              </a:rPr>
              <a:t>that people have the ability to reproduce, to regulate their fertility; and that women are able to go safely through pregnancy and childbirth; and that reproduction is carried to a successful outcome through infant and child survival and well-being. To this may be added that people are able to enjoy and are safe in having sex.</a:t>
            </a:r>
            <a:r>
              <a:rPr lang="en-US" sz="2800"/>
              <a:t> 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E37CD-D138-4966-9ACB-59DA0C5BAE34}" type="slidenum">
              <a:rPr lang="en-US"/>
              <a:pPr/>
              <a:t>5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Definition adopted in UN programmes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Programme of Action for the 1994 Cairo International Conference on Population and Development (ICPD)</a:t>
            </a:r>
          </a:p>
          <a:p>
            <a:r>
              <a:rPr lang="en-US">
                <a:cs typeface="Times New Roman" pitchFamily="18" charset="0"/>
              </a:rPr>
              <a:t>1995 International Conference on Women in Beijing</a:t>
            </a:r>
          </a:p>
          <a:p>
            <a:pPr lvl="1"/>
            <a:r>
              <a:rPr lang="en-US">
                <a:cs typeface="Times New Roman" pitchFamily="18" charset="0"/>
              </a:rPr>
              <a:t>But the definition adopted stipulated that actions in pursuit of reproductive health not be against the law 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307B-587E-47EB-9774-8B9D4E1A2293}" type="slidenum">
              <a:rPr lang="en-US"/>
              <a:pPr/>
              <a:t>6</a:t>
            </a:fld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Reproductive rights as human rights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Violations of reproductive rights</a:t>
            </a:r>
          </a:p>
          <a:p>
            <a:pPr lvl="1">
              <a:lnSpc>
                <a:spcPct val="90000"/>
              </a:lnSpc>
            </a:pPr>
            <a:r>
              <a:rPr lang="en-US"/>
              <a:t>Programme in Peru that forcibly sterilized indigenous women</a:t>
            </a:r>
          </a:p>
          <a:p>
            <a:pPr lvl="1">
              <a:lnSpc>
                <a:spcPct val="90000"/>
              </a:lnSpc>
            </a:pPr>
            <a:r>
              <a:rPr lang="en-US"/>
              <a:t>Law in Argentina that prohibits voluntary sterilization and makes it punishable</a:t>
            </a:r>
          </a:p>
          <a:p>
            <a:pPr>
              <a:lnSpc>
                <a:spcPct val="90000"/>
              </a:lnSpc>
            </a:pPr>
            <a:r>
              <a:rPr lang="en-US"/>
              <a:t>Upholding women’s rights</a:t>
            </a:r>
          </a:p>
          <a:p>
            <a:pPr lvl="1">
              <a:lnSpc>
                <a:spcPct val="90000"/>
              </a:lnSpc>
            </a:pPr>
            <a:r>
              <a:rPr lang="en-US"/>
              <a:t>1994 Constitutional reform in Argentina </a:t>
            </a:r>
          </a:p>
          <a:p>
            <a:pPr lvl="2">
              <a:lnSpc>
                <a:spcPct val="90000"/>
              </a:lnSpc>
            </a:pPr>
            <a:r>
              <a:rPr lang="en-US"/>
              <a:t>Included CEDAW and other human rights treaties in the constitution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CF12-86DC-4109-BD39-C68A165A5676}" type="slidenum">
              <a:rPr lang="en-US"/>
              <a:pPr/>
              <a:t>7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Catholic church and reproductive rights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Influence of the church on matters relating to abortion, contraception, and HIV/AIDS</a:t>
            </a:r>
          </a:p>
          <a:p>
            <a:pPr lvl="1">
              <a:lnSpc>
                <a:spcPct val="90000"/>
              </a:lnSpc>
            </a:pPr>
            <a:r>
              <a:rPr lang="en-US"/>
              <a:t>“Day of the unborn child”</a:t>
            </a:r>
          </a:p>
          <a:p>
            <a:pPr lvl="1">
              <a:lnSpc>
                <a:spcPct val="90000"/>
              </a:lnSpc>
            </a:pPr>
            <a:r>
              <a:rPr lang="en-US"/>
              <a:t>Judges in Argentina interpret the constitution as protecting the “right to life” of the fetus</a:t>
            </a:r>
          </a:p>
          <a:p>
            <a:pPr lvl="1">
              <a:lnSpc>
                <a:spcPct val="90000"/>
              </a:lnSpc>
            </a:pPr>
            <a:r>
              <a:rPr lang="en-US"/>
              <a:t>Judges use theological arguments in favor of supremacy of the fetus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587A9-C8F7-4D61-B549-DD3B46576B88}" type="slidenum">
              <a:rPr lang="en-US"/>
              <a:pPr/>
              <a:t>8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Views of women and physicians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Survey in Argentina revealed a majority of women in favor of decriminalization of abortion</a:t>
            </a:r>
          </a:p>
          <a:p>
            <a:r>
              <a:rPr lang="en-US" sz="2800"/>
              <a:t>Physicians refuse to perform abortions sanctioned by law even when ordered by a judge</a:t>
            </a:r>
          </a:p>
          <a:p>
            <a:r>
              <a:rPr lang="en-US" sz="2800"/>
              <a:t>Some local laws require physicians to report women with suspected induced abortions to the police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64810-3CEC-40F9-B7E2-843CE37BC3D7}" type="slidenum">
              <a:rPr lang="en-US"/>
              <a:pPr/>
              <a:t>9</a:t>
            </a:fld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Church and HIV/AIDS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Church hierarchy in Brazil opposed prevention plan that promoted the use of condoms</a:t>
            </a:r>
          </a:p>
          <a:p>
            <a:r>
              <a:rPr lang="en-US" sz="2800"/>
              <a:t>Bishops in Guatemala opposed plan to reduce maternal-infant mortality and combat the spread of AIDS</a:t>
            </a:r>
          </a:p>
          <a:p>
            <a:r>
              <a:rPr lang="en-US" sz="2800"/>
              <a:t>However, priests and nuns at grass roots level counsel people to use condoms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 autoUpdateAnimBg="0"/>
    </p:bldLst>
  </p:timing>
</p:sld>
</file>

<file path=ppt/theme/theme1.xml><?xml version="1.0" encoding="utf-8"?>
<a:theme xmlns:a="http://schemas.openxmlformats.org/drawingml/2006/main" name="Network Blitz">
  <a:themeElements>
    <a:clrScheme name="Network Blitz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Network Blitz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Blitz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Designs\Network Blitz.pot</Template>
  <TotalTime>263</TotalTime>
  <Words>585</Words>
  <Application>Microsoft Office PowerPoint</Application>
  <PresentationFormat>Presentación en pantalla (4:3)</PresentationFormat>
  <Paragraphs>75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Wingdings</vt:lpstr>
      <vt:lpstr>Times New Roman</vt:lpstr>
      <vt:lpstr>Network Blitz</vt:lpstr>
      <vt:lpstr>Bioethics in Latin America and the Caribbean </vt:lpstr>
      <vt:lpstr>Trends in past 10 years</vt:lpstr>
      <vt:lpstr>Trends in past 10 years</vt:lpstr>
      <vt:lpstr>Definition of ‘reproductive health’</vt:lpstr>
      <vt:lpstr>Definition adopted in UN programmes</vt:lpstr>
      <vt:lpstr>Reproductive rights as human rights</vt:lpstr>
      <vt:lpstr>Catholic church and reproductive rights</vt:lpstr>
      <vt:lpstr>Views of women and physicians</vt:lpstr>
      <vt:lpstr>The Church and HIV/AIDS</vt:lpstr>
      <vt:lpstr>Emergency Contraception</vt:lpstr>
      <vt:lpstr>Some good news</vt:lpstr>
      <vt:lpstr>Need for ongoing actions</vt:lpstr>
      <vt:lpstr>Hopes for the future</vt:lpstr>
    </vt:vector>
  </TitlesOfParts>
  <Company> Albert Einstein College of Medicine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Bioethics in Latin America and the Caribbean </dc:title>
  <dc:creator>Ruth Macklin</dc:creator>
  <cp:lastModifiedBy>pamaguay</cp:lastModifiedBy>
  <cp:revision>8</cp:revision>
  <cp:lastPrinted>1601-01-01T00:00:00Z</cp:lastPrinted>
  <dcterms:created xsi:type="dcterms:W3CDTF">2004-01-12T17:19:40Z</dcterms:created>
  <dcterms:modified xsi:type="dcterms:W3CDTF">2011-11-03T14:36:41Z</dcterms:modified>
</cp:coreProperties>
</file>