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>
      <p:cViewPr varScale="1">
        <p:scale>
          <a:sx n="65" d="100"/>
          <a:sy n="65" d="100"/>
        </p:scale>
        <p:origin x="147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41731"/>
            <a:ext cx="9143999" cy="671626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4800599"/>
            <a:ext cx="9144000" cy="2057400"/>
          </a:xfrm>
          <a:custGeom>
            <a:avLst/>
            <a:gdLst/>
            <a:ahLst/>
            <a:cxnLst/>
            <a:rect l="l" t="t" r="r" b="b"/>
            <a:pathLst>
              <a:path w="9144000" h="2057400">
                <a:moveTo>
                  <a:pt x="9144000" y="0"/>
                </a:moveTo>
                <a:lnTo>
                  <a:pt x="0" y="0"/>
                </a:lnTo>
                <a:lnTo>
                  <a:pt x="0" y="2057400"/>
                </a:lnTo>
                <a:lnTo>
                  <a:pt x="9144000" y="20574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7039" y="107696"/>
            <a:ext cx="5738495" cy="1183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7967" y="1780032"/>
            <a:ext cx="6437630" cy="3825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www.uchile.cl/Personas.DGD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hyperlink" Target="mailto:incentivoalretiro@uchile.c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26" y="1979422"/>
            <a:ext cx="513651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s-CL" sz="2000" b="1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to.</a:t>
            </a:r>
            <a:r>
              <a:rPr sz="20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INCENTIVO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RETIRO </a:t>
            </a:r>
            <a:r>
              <a:rPr sz="2000" b="1" spc="-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AÑO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202</a:t>
            </a:r>
            <a:r>
              <a:rPr lang="es-CL"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2000" dirty="0">
              <a:latin typeface="Arial"/>
              <a:cs typeface="Arial"/>
            </a:endParaRPr>
          </a:p>
          <a:p>
            <a:pPr marL="893444" marR="886460" indent="1270" algn="ctr">
              <a:lnSpc>
                <a:spcPct val="20000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LEY N°20.996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BONIFICACION</a:t>
            </a:r>
            <a:r>
              <a:rPr sz="20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ADICIONAL</a:t>
            </a:r>
            <a:endParaRPr sz="2000" dirty="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PERSONAL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ACADÉMICO</a:t>
            </a:r>
            <a:endParaRPr sz="20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NI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PROFESIONAL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230623"/>
            <a:ext cx="9144000" cy="2627630"/>
            <a:chOff x="0" y="4230623"/>
            <a:chExt cx="9144000" cy="26276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6938" y="4273930"/>
              <a:ext cx="3881437" cy="114655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683252" y="4236719"/>
              <a:ext cx="327660" cy="327660"/>
            </a:xfrm>
            <a:custGeom>
              <a:avLst/>
              <a:gdLst/>
              <a:ahLst/>
              <a:cxnLst/>
              <a:rect l="l" t="t" r="r" b="b"/>
              <a:pathLst>
                <a:path w="327660" h="327660">
                  <a:moveTo>
                    <a:pt x="0" y="327659"/>
                  </a:moveTo>
                  <a:lnTo>
                    <a:pt x="327660" y="327659"/>
                  </a:lnTo>
                  <a:lnTo>
                    <a:pt x="327660" y="0"/>
                  </a:lnTo>
                  <a:lnTo>
                    <a:pt x="0" y="0"/>
                  </a:lnTo>
                  <a:lnTo>
                    <a:pt x="0" y="327659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90795" y="4247133"/>
              <a:ext cx="1159764" cy="10820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90795" y="4437760"/>
              <a:ext cx="2085848" cy="30924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095366" y="486460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6797" y="0"/>
                  </a:moveTo>
                  <a:lnTo>
                    <a:pt x="23622" y="0"/>
                  </a:lnTo>
                  <a:lnTo>
                    <a:pt x="20447" y="0"/>
                  </a:lnTo>
                  <a:lnTo>
                    <a:pt x="17399" y="635"/>
                  </a:lnTo>
                  <a:lnTo>
                    <a:pt x="14478" y="1905"/>
                  </a:lnTo>
                  <a:lnTo>
                    <a:pt x="11557" y="3048"/>
                  </a:lnTo>
                  <a:lnTo>
                    <a:pt x="9017" y="4826"/>
                  </a:lnTo>
                  <a:lnTo>
                    <a:pt x="4699" y="9144"/>
                  </a:lnTo>
                  <a:lnTo>
                    <a:pt x="3048" y="11557"/>
                  </a:lnTo>
                  <a:lnTo>
                    <a:pt x="1905" y="14478"/>
                  </a:lnTo>
                  <a:lnTo>
                    <a:pt x="635" y="17272"/>
                  </a:lnTo>
                  <a:lnTo>
                    <a:pt x="0" y="20447"/>
                  </a:lnTo>
                  <a:lnTo>
                    <a:pt x="0" y="26924"/>
                  </a:lnTo>
                  <a:lnTo>
                    <a:pt x="20320" y="47244"/>
                  </a:lnTo>
                  <a:lnTo>
                    <a:pt x="26797" y="47244"/>
                  </a:lnTo>
                  <a:lnTo>
                    <a:pt x="47244" y="26924"/>
                  </a:lnTo>
                  <a:lnTo>
                    <a:pt x="47244" y="20320"/>
                  </a:lnTo>
                  <a:lnTo>
                    <a:pt x="46609" y="17272"/>
                  </a:lnTo>
                  <a:lnTo>
                    <a:pt x="45338" y="14478"/>
                  </a:lnTo>
                  <a:lnTo>
                    <a:pt x="44196" y="11557"/>
                  </a:lnTo>
                  <a:lnTo>
                    <a:pt x="42545" y="9017"/>
                  </a:lnTo>
                  <a:lnTo>
                    <a:pt x="38227" y="4826"/>
                  </a:lnTo>
                  <a:lnTo>
                    <a:pt x="35687" y="3048"/>
                  </a:lnTo>
                  <a:lnTo>
                    <a:pt x="32766" y="1905"/>
                  </a:lnTo>
                  <a:lnTo>
                    <a:pt x="29972" y="635"/>
                  </a:lnTo>
                  <a:lnTo>
                    <a:pt x="267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095366" y="486460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622" y="0"/>
                  </a:moveTo>
                  <a:lnTo>
                    <a:pt x="26797" y="0"/>
                  </a:lnTo>
                  <a:lnTo>
                    <a:pt x="29972" y="635"/>
                  </a:lnTo>
                  <a:lnTo>
                    <a:pt x="32766" y="1905"/>
                  </a:lnTo>
                  <a:lnTo>
                    <a:pt x="35687" y="3048"/>
                  </a:lnTo>
                  <a:lnTo>
                    <a:pt x="45338" y="14478"/>
                  </a:lnTo>
                  <a:lnTo>
                    <a:pt x="46609" y="17272"/>
                  </a:lnTo>
                  <a:lnTo>
                    <a:pt x="47244" y="20320"/>
                  </a:lnTo>
                  <a:lnTo>
                    <a:pt x="47244" y="23622"/>
                  </a:lnTo>
                  <a:lnTo>
                    <a:pt x="47244" y="26924"/>
                  </a:lnTo>
                  <a:lnTo>
                    <a:pt x="46609" y="29972"/>
                  </a:lnTo>
                  <a:lnTo>
                    <a:pt x="45338" y="32893"/>
                  </a:lnTo>
                  <a:lnTo>
                    <a:pt x="44196" y="35687"/>
                  </a:lnTo>
                  <a:lnTo>
                    <a:pt x="42545" y="38227"/>
                  </a:lnTo>
                  <a:lnTo>
                    <a:pt x="40386" y="40386"/>
                  </a:lnTo>
                  <a:lnTo>
                    <a:pt x="38227" y="42545"/>
                  </a:lnTo>
                  <a:lnTo>
                    <a:pt x="35687" y="44196"/>
                  </a:lnTo>
                  <a:lnTo>
                    <a:pt x="32766" y="45466"/>
                  </a:lnTo>
                  <a:lnTo>
                    <a:pt x="29845" y="46609"/>
                  </a:lnTo>
                  <a:lnTo>
                    <a:pt x="26797" y="47244"/>
                  </a:lnTo>
                  <a:lnTo>
                    <a:pt x="23495" y="47244"/>
                  </a:lnTo>
                  <a:lnTo>
                    <a:pt x="20320" y="47244"/>
                  </a:lnTo>
                  <a:lnTo>
                    <a:pt x="0" y="26924"/>
                  </a:lnTo>
                  <a:lnTo>
                    <a:pt x="0" y="23749"/>
                  </a:lnTo>
                  <a:lnTo>
                    <a:pt x="0" y="20447"/>
                  </a:lnTo>
                  <a:lnTo>
                    <a:pt x="635" y="17272"/>
                  </a:lnTo>
                  <a:lnTo>
                    <a:pt x="1905" y="14478"/>
                  </a:lnTo>
                  <a:lnTo>
                    <a:pt x="3048" y="11557"/>
                  </a:lnTo>
                  <a:lnTo>
                    <a:pt x="4699" y="9144"/>
                  </a:lnTo>
                  <a:lnTo>
                    <a:pt x="6858" y="6985"/>
                  </a:lnTo>
                  <a:lnTo>
                    <a:pt x="9017" y="4826"/>
                  </a:lnTo>
                  <a:lnTo>
                    <a:pt x="11557" y="3048"/>
                  </a:lnTo>
                  <a:lnTo>
                    <a:pt x="14478" y="1905"/>
                  </a:lnTo>
                  <a:lnTo>
                    <a:pt x="17399" y="635"/>
                  </a:lnTo>
                  <a:lnTo>
                    <a:pt x="20447" y="0"/>
                  </a:lnTo>
                  <a:lnTo>
                    <a:pt x="23622" y="0"/>
                  </a:lnTo>
                  <a:close/>
                </a:path>
              </a:pathLst>
            </a:custGeom>
            <a:ln w="9144">
              <a:solidFill>
                <a:srgbClr val="213E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91886" y="4827904"/>
              <a:ext cx="3825366" cy="30759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07542" y="270173"/>
            <a:ext cx="38893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45" dirty="0">
                <a:solidFill>
                  <a:srgbClr val="213E8D"/>
                </a:solidFill>
              </a:rPr>
              <a:t>Renuncia</a:t>
            </a:r>
            <a:r>
              <a:rPr sz="4400" spc="-135" dirty="0">
                <a:solidFill>
                  <a:srgbClr val="213E8D"/>
                </a:solidFill>
              </a:rPr>
              <a:t> </a:t>
            </a:r>
            <a:r>
              <a:rPr sz="4400" spc="-20" dirty="0">
                <a:solidFill>
                  <a:srgbClr val="213E8D"/>
                </a:solidFill>
              </a:rPr>
              <a:t>al</a:t>
            </a:r>
            <a:r>
              <a:rPr sz="4400" spc="-70" dirty="0">
                <a:solidFill>
                  <a:srgbClr val="213E8D"/>
                </a:solidFill>
              </a:rPr>
              <a:t> </a:t>
            </a:r>
            <a:r>
              <a:rPr sz="4400" spc="-50" dirty="0">
                <a:solidFill>
                  <a:srgbClr val="213E8D"/>
                </a:solidFill>
              </a:rPr>
              <a:t>cargo</a:t>
            </a:r>
            <a:endParaRPr sz="4400"/>
          </a:p>
        </p:txBody>
      </p:sp>
      <p:grpSp>
        <p:nvGrpSpPr>
          <p:cNvPr id="11" name="object 11"/>
          <p:cNvGrpSpPr/>
          <p:nvPr/>
        </p:nvGrpSpPr>
        <p:grpSpPr>
          <a:xfrm>
            <a:off x="0" y="1748028"/>
            <a:ext cx="4460875" cy="2880867"/>
            <a:chOff x="0" y="1748028"/>
            <a:chExt cx="4460875" cy="2880867"/>
          </a:xfrm>
        </p:grpSpPr>
        <p:sp>
          <p:nvSpPr>
            <p:cNvPr id="12" name="object 12"/>
            <p:cNvSpPr/>
            <p:nvPr/>
          </p:nvSpPr>
          <p:spPr>
            <a:xfrm>
              <a:off x="0" y="1748028"/>
              <a:ext cx="4460875" cy="524510"/>
            </a:xfrm>
            <a:custGeom>
              <a:avLst/>
              <a:gdLst/>
              <a:ahLst/>
              <a:cxnLst/>
              <a:rect l="l" t="t" r="r" b="b"/>
              <a:pathLst>
                <a:path w="4460875" h="524510">
                  <a:moveTo>
                    <a:pt x="446074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4460748" y="524256"/>
                  </a:lnTo>
                  <a:lnTo>
                    <a:pt x="4460748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1748028"/>
              <a:ext cx="4460875" cy="524510"/>
            </a:xfrm>
            <a:custGeom>
              <a:avLst/>
              <a:gdLst/>
              <a:ahLst/>
              <a:cxnLst/>
              <a:rect l="l" t="t" r="r" b="b"/>
              <a:pathLst>
                <a:path w="4460875" h="524510">
                  <a:moveTo>
                    <a:pt x="0" y="524256"/>
                  </a:moveTo>
                  <a:lnTo>
                    <a:pt x="4460748" y="524256"/>
                  </a:lnTo>
                  <a:lnTo>
                    <a:pt x="4460748" y="0"/>
                  </a:lnTo>
                  <a:lnTo>
                    <a:pt x="0" y="0"/>
                  </a:lnTo>
                  <a:lnTo>
                    <a:pt x="0" y="524256"/>
                  </a:lnTo>
                  <a:close/>
                </a:path>
              </a:pathLst>
            </a:custGeom>
            <a:ln w="12191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0" y="4301235"/>
              <a:ext cx="327660" cy="327660"/>
            </a:xfrm>
            <a:custGeom>
              <a:avLst/>
              <a:gdLst/>
              <a:ahLst/>
              <a:cxnLst/>
              <a:rect l="l" t="t" r="r" b="b"/>
              <a:pathLst>
                <a:path w="327660" h="327660">
                  <a:moveTo>
                    <a:pt x="0" y="327660"/>
                  </a:moveTo>
                  <a:lnTo>
                    <a:pt x="327660" y="327660"/>
                  </a:lnTo>
                  <a:lnTo>
                    <a:pt x="327660" y="0"/>
                  </a:lnTo>
                  <a:lnTo>
                    <a:pt x="0" y="0"/>
                  </a:lnTo>
                  <a:lnTo>
                    <a:pt x="0" y="327660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222" y="1148588"/>
            <a:ext cx="2511159" cy="200279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-6095" y="2422270"/>
            <a:ext cx="4351655" cy="1771650"/>
            <a:chOff x="-6095" y="2422270"/>
            <a:chExt cx="4351655" cy="1771650"/>
          </a:xfrm>
        </p:grpSpPr>
        <p:sp>
          <p:nvSpPr>
            <p:cNvPr id="18" name="object 18"/>
            <p:cNvSpPr/>
            <p:nvPr/>
          </p:nvSpPr>
          <p:spPr>
            <a:xfrm>
              <a:off x="0" y="3473195"/>
              <a:ext cx="327660" cy="327660"/>
            </a:xfrm>
            <a:custGeom>
              <a:avLst/>
              <a:gdLst/>
              <a:ahLst/>
              <a:cxnLst/>
              <a:rect l="l" t="t" r="r" b="b"/>
              <a:pathLst>
                <a:path w="327660" h="327660">
                  <a:moveTo>
                    <a:pt x="0" y="327659"/>
                  </a:moveTo>
                  <a:lnTo>
                    <a:pt x="327660" y="327659"/>
                  </a:lnTo>
                  <a:lnTo>
                    <a:pt x="327660" y="0"/>
                  </a:lnTo>
                  <a:lnTo>
                    <a:pt x="0" y="0"/>
                  </a:lnTo>
                  <a:lnTo>
                    <a:pt x="0" y="327659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6095" y="2422270"/>
              <a:ext cx="4351655" cy="104444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6938" y="3548506"/>
              <a:ext cx="3742245" cy="645160"/>
            </a:xfrm>
            <a:prstGeom prst="rect">
              <a:avLst/>
            </a:prstGeom>
          </p:spPr>
        </p:pic>
      </p:grpSp>
      <p:grpSp>
        <p:nvGrpSpPr>
          <p:cNvPr id="21" name="object 21"/>
          <p:cNvGrpSpPr/>
          <p:nvPr/>
        </p:nvGrpSpPr>
        <p:grpSpPr>
          <a:xfrm>
            <a:off x="4683251" y="1748028"/>
            <a:ext cx="4460875" cy="3503969"/>
            <a:chOff x="4683251" y="1748028"/>
            <a:chExt cx="4460875" cy="3503969"/>
          </a:xfrm>
        </p:grpSpPr>
        <p:sp>
          <p:nvSpPr>
            <p:cNvPr id="22" name="object 22"/>
            <p:cNvSpPr/>
            <p:nvPr/>
          </p:nvSpPr>
          <p:spPr>
            <a:xfrm>
              <a:off x="4683251" y="1748028"/>
              <a:ext cx="4460875" cy="524510"/>
            </a:xfrm>
            <a:custGeom>
              <a:avLst/>
              <a:gdLst/>
              <a:ahLst/>
              <a:cxnLst/>
              <a:rect l="l" t="t" r="r" b="b"/>
              <a:pathLst>
                <a:path w="4460875" h="524510">
                  <a:moveTo>
                    <a:pt x="446074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4460748" y="524256"/>
                  </a:lnTo>
                  <a:lnTo>
                    <a:pt x="4460748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683251" y="1748028"/>
              <a:ext cx="4460875" cy="524510"/>
            </a:xfrm>
            <a:custGeom>
              <a:avLst/>
              <a:gdLst/>
              <a:ahLst/>
              <a:cxnLst/>
              <a:rect l="l" t="t" r="r" b="b"/>
              <a:pathLst>
                <a:path w="4460875" h="524510">
                  <a:moveTo>
                    <a:pt x="0" y="524256"/>
                  </a:moveTo>
                  <a:lnTo>
                    <a:pt x="4460748" y="524256"/>
                  </a:lnTo>
                  <a:lnTo>
                    <a:pt x="4460748" y="0"/>
                  </a:lnTo>
                  <a:lnTo>
                    <a:pt x="0" y="0"/>
                  </a:lnTo>
                  <a:lnTo>
                    <a:pt x="0" y="524256"/>
                  </a:lnTo>
                  <a:close/>
                </a:path>
              </a:pathLst>
            </a:custGeom>
            <a:ln w="12191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744790" y="4924337"/>
              <a:ext cx="327660" cy="327660"/>
            </a:xfrm>
            <a:custGeom>
              <a:avLst/>
              <a:gdLst/>
              <a:ahLst/>
              <a:cxnLst/>
              <a:rect l="l" t="t" r="r" b="b"/>
              <a:pathLst>
                <a:path w="327660" h="327660">
                  <a:moveTo>
                    <a:pt x="327660" y="0"/>
                  </a:moveTo>
                  <a:lnTo>
                    <a:pt x="0" y="0"/>
                  </a:lnTo>
                  <a:lnTo>
                    <a:pt x="0" y="327660"/>
                  </a:lnTo>
                  <a:lnTo>
                    <a:pt x="327660" y="327660"/>
                  </a:lnTo>
                  <a:lnTo>
                    <a:pt x="327660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683251" y="1944624"/>
              <a:ext cx="327660" cy="327660"/>
            </a:xfrm>
            <a:custGeom>
              <a:avLst/>
              <a:gdLst/>
              <a:ahLst/>
              <a:cxnLst/>
              <a:rect l="l" t="t" r="r" b="b"/>
              <a:pathLst>
                <a:path w="327660" h="327660">
                  <a:moveTo>
                    <a:pt x="0" y="327660"/>
                  </a:moveTo>
                  <a:lnTo>
                    <a:pt x="327660" y="327660"/>
                  </a:lnTo>
                  <a:lnTo>
                    <a:pt x="327660" y="0"/>
                  </a:lnTo>
                  <a:lnTo>
                    <a:pt x="0" y="0"/>
                  </a:lnTo>
                  <a:lnTo>
                    <a:pt x="0" y="327660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20209" y="1148588"/>
            <a:ext cx="3279648" cy="200279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677155" y="2703576"/>
            <a:ext cx="3603625" cy="339852"/>
          </a:xfrm>
          <a:prstGeom prst="rect">
            <a:avLst/>
          </a:prstGeom>
        </p:spPr>
      </p:pic>
      <p:sp>
        <p:nvSpPr>
          <p:cNvPr id="28" name="object 28"/>
          <p:cNvSpPr/>
          <p:nvPr/>
        </p:nvSpPr>
        <p:spPr>
          <a:xfrm>
            <a:off x="4683252" y="3473196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60" h="327660">
                <a:moveTo>
                  <a:pt x="0" y="327659"/>
                </a:moveTo>
                <a:lnTo>
                  <a:pt x="327660" y="327659"/>
                </a:lnTo>
                <a:lnTo>
                  <a:pt x="327660" y="0"/>
                </a:lnTo>
                <a:lnTo>
                  <a:pt x="0" y="0"/>
                </a:lnTo>
                <a:lnTo>
                  <a:pt x="0" y="327659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174946" y="3479478"/>
            <a:ext cx="3825748" cy="47586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35682" y="107696"/>
            <a:ext cx="4075429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 indent="147320">
              <a:lnSpc>
                <a:spcPts val="4320"/>
              </a:lnSpc>
              <a:spcBef>
                <a:spcPts val="640"/>
              </a:spcBef>
            </a:pPr>
            <a:r>
              <a:rPr sz="4000" spc="-55" dirty="0">
                <a:solidFill>
                  <a:srgbClr val="213E8D"/>
                </a:solidFill>
              </a:rPr>
              <a:t>Pago </a:t>
            </a:r>
            <a:r>
              <a:rPr sz="4000" spc="-15" dirty="0">
                <a:solidFill>
                  <a:srgbClr val="213E8D"/>
                </a:solidFill>
              </a:rPr>
              <a:t>de </a:t>
            </a:r>
            <a:r>
              <a:rPr sz="4000" spc="-35" dirty="0">
                <a:solidFill>
                  <a:srgbClr val="213E8D"/>
                </a:solidFill>
              </a:rPr>
              <a:t>Beneficios </a:t>
            </a:r>
            <a:r>
              <a:rPr sz="4000" spc="-30" dirty="0">
                <a:solidFill>
                  <a:srgbClr val="213E8D"/>
                </a:solidFill>
              </a:rPr>
              <a:t> </a:t>
            </a:r>
            <a:r>
              <a:rPr sz="4000" spc="-5" dirty="0">
                <a:solidFill>
                  <a:srgbClr val="213E8D"/>
                </a:solidFill>
              </a:rPr>
              <a:t>y</a:t>
            </a:r>
            <a:r>
              <a:rPr sz="4000" spc="-75" dirty="0">
                <a:solidFill>
                  <a:srgbClr val="213E8D"/>
                </a:solidFill>
              </a:rPr>
              <a:t> </a:t>
            </a:r>
            <a:r>
              <a:rPr sz="4000" spc="-25" dirty="0">
                <a:solidFill>
                  <a:srgbClr val="213E8D"/>
                </a:solidFill>
              </a:rPr>
              <a:t>Cese</a:t>
            </a:r>
            <a:r>
              <a:rPr sz="4000" spc="-110" dirty="0">
                <a:solidFill>
                  <a:srgbClr val="213E8D"/>
                </a:solidFill>
              </a:rPr>
              <a:t> </a:t>
            </a:r>
            <a:r>
              <a:rPr sz="4000" spc="-15" dirty="0">
                <a:solidFill>
                  <a:srgbClr val="213E8D"/>
                </a:solidFill>
              </a:rPr>
              <a:t>de</a:t>
            </a:r>
            <a:r>
              <a:rPr sz="4000" spc="-95" dirty="0">
                <a:solidFill>
                  <a:srgbClr val="213E8D"/>
                </a:solidFill>
              </a:rPr>
              <a:t> </a:t>
            </a:r>
            <a:r>
              <a:rPr sz="4000" spc="-30" dirty="0">
                <a:solidFill>
                  <a:srgbClr val="213E8D"/>
                </a:solidFill>
              </a:rPr>
              <a:t>Funciones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-4572" y="1487424"/>
            <a:ext cx="4364990" cy="2624455"/>
            <a:chOff x="-4572" y="1487424"/>
            <a:chExt cx="4364990" cy="2624455"/>
          </a:xfrm>
        </p:grpSpPr>
        <p:sp>
          <p:nvSpPr>
            <p:cNvPr id="4" name="object 4"/>
            <p:cNvSpPr/>
            <p:nvPr/>
          </p:nvSpPr>
          <p:spPr>
            <a:xfrm>
              <a:off x="1523" y="1493520"/>
              <a:ext cx="4352925" cy="2612390"/>
            </a:xfrm>
            <a:custGeom>
              <a:avLst/>
              <a:gdLst/>
              <a:ahLst/>
              <a:cxnLst/>
              <a:rect l="l" t="t" r="r" b="b"/>
              <a:pathLst>
                <a:path w="4352925" h="2612390">
                  <a:moveTo>
                    <a:pt x="0" y="2612135"/>
                  </a:moveTo>
                  <a:lnTo>
                    <a:pt x="4352544" y="2612135"/>
                  </a:lnTo>
                  <a:lnTo>
                    <a:pt x="4352544" y="0"/>
                  </a:lnTo>
                  <a:lnTo>
                    <a:pt x="0" y="0"/>
                  </a:lnTo>
                  <a:lnTo>
                    <a:pt x="0" y="261213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977" y="2470404"/>
              <a:ext cx="4091724" cy="667766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783835" y="1487424"/>
            <a:ext cx="4364990" cy="2624455"/>
            <a:chOff x="4783835" y="1487424"/>
            <a:chExt cx="4364990" cy="2624455"/>
          </a:xfrm>
        </p:grpSpPr>
        <p:sp>
          <p:nvSpPr>
            <p:cNvPr id="7" name="object 7"/>
            <p:cNvSpPr/>
            <p:nvPr/>
          </p:nvSpPr>
          <p:spPr>
            <a:xfrm>
              <a:off x="4789931" y="1493520"/>
              <a:ext cx="4352925" cy="2612390"/>
            </a:xfrm>
            <a:custGeom>
              <a:avLst/>
              <a:gdLst/>
              <a:ahLst/>
              <a:cxnLst/>
              <a:rect l="l" t="t" r="r" b="b"/>
              <a:pathLst>
                <a:path w="4352925" h="2612390">
                  <a:moveTo>
                    <a:pt x="0" y="2612135"/>
                  </a:moveTo>
                  <a:lnTo>
                    <a:pt x="4352544" y="2612135"/>
                  </a:lnTo>
                  <a:lnTo>
                    <a:pt x="4352544" y="0"/>
                  </a:lnTo>
                  <a:lnTo>
                    <a:pt x="0" y="0"/>
                  </a:lnTo>
                  <a:lnTo>
                    <a:pt x="0" y="261213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95798" y="1620520"/>
              <a:ext cx="3941445" cy="66967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62905" y="2421890"/>
              <a:ext cx="4002659" cy="4333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45836" y="3319780"/>
              <a:ext cx="3845433" cy="669671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263811" y="4294914"/>
            <a:ext cx="8731250" cy="94256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330"/>
              </a:spcBef>
            </a:pPr>
            <a:r>
              <a:rPr sz="1400" b="1" spc="-170" dirty="0">
                <a:solidFill>
                  <a:srgbClr val="FF0000"/>
                </a:solidFill>
                <a:latin typeface="Arial"/>
                <a:cs typeface="Arial"/>
              </a:rPr>
              <a:t>SE</a:t>
            </a:r>
            <a:r>
              <a:rPr sz="1400" b="1" spc="-9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95" dirty="0">
                <a:solidFill>
                  <a:srgbClr val="FF0000"/>
                </a:solidFill>
                <a:latin typeface="Arial"/>
                <a:cs typeface="Arial"/>
              </a:rPr>
              <a:t>    </a:t>
            </a:r>
            <a:r>
              <a:rPr sz="1400" b="1" spc="-180" dirty="0">
                <a:solidFill>
                  <a:srgbClr val="FF0000"/>
                </a:solidFill>
                <a:latin typeface="Arial"/>
                <a:cs typeface="Arial"/>
              </a:rPr>
              <a:t>ENTENDERÁ</a:t>
            </a:r>
            <a:r>
              <a:rPr sz="1400" b="1" spc="-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1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185" dirty="0">
                <a:solidFill>
                  <a:srgbClr val="FF0000"/>
                </a:solidFill>
                <a:latin typeface="Arial"/>
                <a:cs typeface="Arial"/>
              </a:rPr>
              <a:t>QUE</a:t>
            </a:r>
            <a:r>
              <a:rPr sz="1400" b="1" spc="-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114" dirty="0">
                <a:solidFill>
                  <a:srgbClr val="FF0000"/>
                </a:solidFill>
                <a:latin typeface="Arial"/>
                <a:cs typeface="Arial"/>
              </a:rPr>
              <a:t>    </a:t>
            </a:r>
            <a:r>
              <a:rPr sz="1400" b="1" spc="-170" dirty="0">
                <a:solidFill>
                  <a:srgbClr val="FF0000"/>
                </a:solidFill>
                <a:latin typeface="Arial"/>
                <a:cs typeface="Arial"/>
              </a:rPr>
              <a:t>RENUNCIA</a:t>
            </a:r>
            <a:r>
              <a:rPr sz="1400" b="1" spc="-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114" dirty="0">
                <a:solidFill>
                  <a:srgbClr val="FF0000"/>
                </a:solidFill>
                <a:latin typeface="Arial"/>
                <a:cs typeface="Arial"/>
              </a:rPr>
              <a:t>    </a:t>
            </a:r>
            <a:r>
              <a:rPr sz="1400" b="1" spc="-180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lang="es-CL" sz="1400" b="1" spc="-1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180" dirty="0">
                <a:solidFill>
                  <a:srgbClr val="FF0000"/>
                </a:solidFill>
                <a:latin typeface="Arial"/>
                <a:cs typeface="Arial"/>
              </a:rPr>
              <a:t>RREVOCABLEMENTE</a:t>
            </a:r>
            <a:r>
              <a:rPr sz="1400" b="1" spc="-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114" dirty="0">
                <a:solidFill>
                  <a:srgbClr val="FF0000"/>
                </a:solidFill>
                <a:latin typeface="Arial"/>
                <a:cs typeface="Arial"/>
              </a:rPr>
              <a:t>         </a:t>
            </a:r>
            <a:r>
              <a:rPr sz="1400" b="1" spc="-170" dirty="0">
                <a:solidFill>
                  <a:srgbClr val="FF0000"/>
                </a:solidFill>
                <a:latin typeface="Arial"/>
                <a:cs typeface="Arial"/>
              </a:rPr>
              <a:t>AL</a:t>
            </a:r>
            <a:r>
              <a:rPr sz="1400" b="1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CL" sz="1400" b="1" spc="-85" dirty="0">
                <a:solidFill>
                  <a:srgbClr val="FF0000"/>
                </a:solidFill>
                <a:latin typeface="Arial"/>
                <a:cs typeface="Arial"/>
              </a:rPr>
              <a:t>       </a:t>
            </a:r>
            <a:r>
              <a:rPr sz="1400" b="1" spc="-150" dirty="0">
                <a:solidFill>
                  <a:srgbClr val="FF0000"/>
                </a:solidFill>
                <a:latin typeface="Arial"/>
                <a:cs typeface="Arial"/>
              </a:rPr>
              <a:t>BENEFICIO:</a:t>
            </a:r>
            <a:endParaRPr lang="es-CL" sz="1400" b="1" spc="-15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02870">
              <a:lnSpc>
                <a:spcPct val="100000"/>
              </a:lnSpc>
              <a:spcBef>
                <a:spcPts val="330"/>
              </a:spcBef>
            </a:pPr>
            <a:endParaRPr sz="1400" dirty="0">
              <a:latin typeface="Arial"/>
              <a:cs typeface="Arial"/>
            </a:endParaRPr>
          </a:p>
          <a:p>
            <a:pPr marL="389890" indent="-287655">
              <a:lnSpc>
                <a:spcPct val="100000"/>
              </a:lnSpc>
              <a:spcBef>
                <a:spcPts val="5"/>
              </a:spcBef>
              <a:buFont typeface="Arial MT"/>
              <a:buChar char="-"/>
              <a:tabLst>
                <a:tab pos="389890" algn="l"/>
                <a:tab pos="390525" algn="l"/>
              </a:tabLst>
            </a:pPr>
            <a:r>
              <a:rPr sz="1400" b="1" spc="-120" dirty="0">
                <a:solidFill>
                  <a:srgbClr val="203D8D"/>
                </a:solidFill>
                <a:latin typeface="Arial"/>
                <a:cs typeface="Arial"/>
              </a:rPr>
              <a:t>Si</a:t>
            </a:r>
            <a:r>
              <a:rPr sz="1400" b="1" spc="-2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03D8D"/>
                </a:solidFill>
                <a:latin typeface="Arial"/>
                <a:cs typeface="Arial"/>
              </a:rPr>
              <a:t>no</a:t>
            </a:r>
            <a:r>
              <a:rPr sz="1400" b="1" spc="-8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0" dirty="0">
                <a:solidFill>
                  <a:srgbClr val="203D8D"/>
                </a:solidFill>
                <a:latin typeface="Arial"/>
                <a:cs typeface="Arial"/>
              </a:rPr>
              <a:t>postula</a:t>
            </a:r>
            <a:r>
              <a:rPr sz="1400" b="1" spc="-10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03D8D"/>
                </a:solidFill>
                <a:latin typeface="Arial"/>
                <a:cs typeface="Arial"/>
              </a:rPr>
              <a:t>en</a:t>
            </a:r>
            <a:r>
              <a:rPr sz="1400" b="1" spc="-6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20" dirty="0">
                <a:solidFill>
                  <a:srgbClr val="203D8D"/>
                </a:solidFill>
                <a:latin typeface="Arial"/>
                <a:cs typeface="Arial"/>
              </a:rPr>
              <a:t>las</a:t>
            </a:r>
            <a:r>
              <a:rPr sz="1400" b="1" spc="-9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5" dirty="0" err="1">
                <a:solidFill>
                  <a:srgbClr val="203D8D"/>
                </a:solidFill>
                <a:latin typeface="Arial"/>
                <a:cs typeface="Arial"/>
              </a:rPr>
              <a:t>fechas</a:t>
            </a:r>
            <a:r>
              <a:rPr sz="1400" b="1" spc="-5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0" dirty="0" err="1">
                <a:solidFill>
                  <a:srgbClr val="203D8D"/>
                </a:solidFill>
                <a:latin typeface="Arial"/>
                <a:cs typeface="Arial"/>
              </a:rPr>
              <a:t>establecidas</a:t>
            </a:r>
            <a:endParaRPr sz="1450" dirty="0">
              <a:latin typeface="Arial"/>
              <a:cs typeface="Arial"/>
            </a:endParaRPr>
          </a:p>
          <a:p>
            <a:pPr marL="389890" indent="-287655">
              <a:lnSpc>
                <a:spcPct val="100000"/>
              </a:lnSpc>
              <a:buFont typeface="Arial MT"/>
              <a:buChar char="-"/>
              <a:tabLst>
                <a:tab pos="389890" algn="l"/>
                <a:tab pos="390525" algn="l"/>
              </a:tabLst>
            </a:pPr>
            <a:r>
              <a:rPr sz="1400" b="1" spc="-120" dirty="0">
                <a:solidFill>
                  <a:srgbClr val="203D8D"/>
                </a:solidFill>
                <a:latin typeface="Arial"/>
                <a:cs typeface="Arial"/>
              </a:rPr>
              <a:t>Si</a:t>
            </a:r>
            <a:r>
              <a:rPr sz="1400" b="1" spc="-9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03D8D"/>
                </a:solidFill>
                <a:latin typeface="Arial"/>
                <a:cs typeface="Arial"/>
              </a:rPr>
              <a:t>no</a:t>
            </a:r>
            <a:r>
              <a:rPr sz="1400" b="1" spc="-8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03D8D"/>
                </a:solidFill>
                <a:latin typeface="Arial"/>
                <a:cs typeface="Arial"/>
              </a:rPr>
              <a:t>hace</a:t>
            </a:r>
            <a:r>
              <a:rPr sz="1400" b="1" spc="-9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20" dirty="0">
                <a:solidFill>
                  <a:srgbClr val="203D8D"/>
                </a:solidFill>
                <a:latin typeface="Arial"/>
                <a:cs typeface="Arial"/>
              </a:rPr>
              <a:t>efectiva</a:t>
            </a:r>
            <a:r>
              <a:rPr sz="1400" b="1" spc="-5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03D8D"/>
                </a:solidFill>
                <a:latin typeface="Arial"/>
                <a:cs typeface="Arial"/>
              </a:rPr>
              <a:t>su</a:t>
            </a:r>
            <a:r>
              <a:rPr sz="1400" b="1" spc="-6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5" dirty="0">
                <a:solidFill>
                  <a:srgbClr val="203D8D"/>
                </a:solidFill>
                <a:latin typeface="Arial"/>
                <a:cs typeface="Arial"/>
              </a:rPr>
              <a:t>renuncia</a:t>
            </a:r>
            <a:r>
              <a:rPr sz="1400" b="1" spc="-11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25" dirty="0">
                <a:solidFill>
                  <a:srgbClr val="203D8D"/>
                </a:solidFill>
                <a:latin typeface="Arial"/>
                <a:cs typeface="Arial"/>
              </a:rPr>
              <a:t>voluntaria</a:t>
            </a:r>
            <a:r>
              <a:rPr sz="1400" b="1" spc="-10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0" dirty="0">
                <a:solidFill>
                  <a:srgbClr val="203D8D"/>
                </a:solidFill>
                <a:latin typeface="Arial"/>
                <a:cs typeface="Arial"/>
              </a:rPr>
              <a:t>dentro</a:t>
            </a:r>
            <a:r>
              <a:rPr sz="1400" b="1" spc="-10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03D8D"/>
                </a:solidFill>
                <a:latin typeface="Arial"/>
                <a:cs typeface="Arial"/>
              </a:rPr>
              <a:t>de</a:t>
            </a:r>
            <a:r>
              <a:rPr sz="1400" b="1" spc="-9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0" dirty="0">
                <a:solidFill>
                  <a:srgbClr val="203D8D"/>
                </a:solidFill>
                <a:latin typeface="Arial"/>
                <a:cs typeface="Arial"/>
              </a:rPr>
              <a:t>los</a:t>
            </a:r>
            <a:r>
              <a:rPr sz="1400" b="1" spc="-9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30" dirty="0">
                <a:solidFill>
                  <a:srgbClr val="203D8D"/>
                </a:solidFill>
                <a:latin typeface="Arial"/>
                <a:cs typeface="Arial"/>
              </a:rPr>
              <a:t>plazos</a:t>
            </a:r>
            <a:r>
              <a:rPr sz="1400" b="1" spc="-110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40" dirty="0" err="1">
                <a:solidFill>
                  <a:srgbClr val="203D8D"/>
                </a:solidFill>
                <a:latin typeface="Arial"/>
                <a:cs typeface="Arial"/>
              </a:rPr>
              <a:t>señalados</a:t>
            </a:r>
            <a:r>
              <a:rPr sz="1400" b="1" spc="-105" dirty="0">
                <a:solidFill>
                  <a:srgbClr val="203D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03D8D"/>
                </a:solidFill>
                <a:latin typeface="Arial"/>
                <a:cs typeface="Arial"/>
              </a:rPr>
              <a:t>e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323588"/>
            <a:ext cx="9144000" cy="2534920"/>
            <a:chOff x="0" y="4323588"/>
            <a:chExt cx="9144000" cy="2534920"/>
          </a:xfrm>
        </p:grpSpPr>
        <p:sp>
          <p:nvSpPr>
            <p:cNvPr id="3" name="object 3"/>
            <p:cNvSpPr/>
            <p:nvPr/>
          </p:nvSpPr>
          <p:spPr>
            <a:xfrm>
              <a:off x="86868" y="4584192"/>
              <a:ext cx="8970645" cy="1766570"/>
            </a:xfrm>
            <a:custGeom>
              <a:avLst/>
              <a:gdLst/>
              <a:ahLst/>
              <a:cxnLst/>
              <a:rect l="l" t="t" r="r" b="b"/>
              <a:pathLst>
                <a:path w="8970645" h="1766570">
                  <a:moveTo>
                    <a:pt x="8970264" y="0"/>
                  </a:moveTo>
                  <a:lnTo>
                    <a:pt x="0" y="0"/>
                  </a:lnTo>
                  <a:lnTo>
                    <a:pt x="0" y="1766316"/>
                  </a:lnTo>
                  <a:lnTo>
                    <a:pt x="8970264" y="1766316"/>
                  </a:lnTo>
                  <a:lnTo>
                    <a:pt x="897026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6868" y="4584192"/>
              <a:ext cx="8970645" cy="1766570"/>
            </a:xfrm>
            <a:custGeom>
              <a:avLst/>
              <a:gdLst/>
              <a:ahLst/>
              <a:cxnLst/>
              <a:rect l="l" t="t" r="r" b="b"/>
              <a:pathLst>
                <a:path w="8970645" h="1766570">
                  <a:moveTo>
                    <a:pt x="0" y="1766316"/>
                  </a:moveTo>
                  <a:lnTo>
                    <a:pt x="8970264" y="1766316"/>
                  </a:lnTo>
                  <a:lnTo>
                    <a:pt x="8970264" y="0"/>
                  </a:lnTo>
                  <a:lnTo>
                    <a:pt x="0" y="0"/>
                  </a:lnTo>
                  <a:lnTo>
                    <a:pt x="0" y="1766316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9071" y="5011420"/>
              <a:ext cx="76136" cy="762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1034" y="4964684"/>
              <a:ext cx="6906742" cy="66988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071" y="6038621"/>
              <a:ext cx="76136" cy="7613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9060" y="5992126"/>
              <a:ext cx="4833315" cy="19554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35686" y="4333494"/>
              <a:ext cx="6278880" cy="501650"/>
            </a:xfrm>
            <a:custGeom>
              <a:avLst/>
              <a:gdLst/>
              <a:ahLst/>
              <a:cxnLst/>
              <a:rect l="l" t="t" r="r" b="b"/>
              <a:pathLst>
                <a:path w="6278880" h="501650">
                  <a:moveTo>
                    <a:pt x="6195314" y="0"/>
                  </a:moveTo>
                  <a:lnTo>
                    <a:pt x="83565" y="0"/>
                  </a:lnTo>
                  <a:lnTo>
                    <a:pt x="51038" y="6574"/>
                  </a:lnTo>
                  <a:lnTo>
                    <a:pt x="24476" y="24495"/>
                  </a:lnTo>
                  <a:lnTo>
                    <a:pt x="6567" y="51059"/>
                  </a:lnTo>
                  <a:lnTo>
                    <a:pt x="0" y="83565"/>
                  </a:lnTo>
                  <a:lnTo>
                    <a:pt x="0" y="417829"/>
                  </a:lnTo>
                  <a:lnTo>
                    <a:pt x="6567" y="450336"/>
                  </a:lnTo>
                  <a:lnTo>
                    <a:pt x="24476" y="476900"/>
                  </a:lnTo>
                  <a:lnTo>
                    <a:pt x="51038" y="494821"/>
                  </a:lnTo>
                  <a:lnTo>
                    <a:pt x="83565" y="501395"/>
                  </a:lnTo>
                  <a:lnTo>
                    <a:pt x="6195314" y="501395"/>
                  </a:lnTo>
                  <a:lnTo>
                    <a:pt x="6227820" y="494821"/>
                  </a:lnTo>
                  <a:lnTo>
                    <a:pt x="6254384" y="476900"/>
                  </a:lnTo>
                  <a:lnTo>
                    <a:pt x="6272305" y="450336"/>
                  </a:lnTo>
                  <a:lnTo>
                    <a:pt x="6278880" y="417829"/>
                  </a:lnTo>
                  <a:lnTo>
                    <a:pt x="6278880" y="83565"/>
                  </a:lnTo>
                  <a:lnTo>
                    <a:pt x="6272305" y="51059"/>
                  </a:lnTo>
                  <a:lnTo>
                    <a:pt x="6254384" y="24495"/>
                  </a:lnTo>
                  <a:lnTo>
                    <a:pt x="6227820" y="6574"/>
                  </a:lnTo>
                  <a:lnTo>
                    <a:pt x="6195314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35686" y="4333494"/>
              <a:ext cx="6278880" cy="501650"/>
            </a:xfrm>
            <a:custGeom>
              <a:avLst/>
              <a:gdLst/>
              <a:ahLst/>
              <a:cxnLst/>
              <a:rect l="l" t="t" r="r" b="b"/>
              <a:pathLst>
                <a:path w="6278880" h="501650">
                  <a:moveTo>
                    <a:pt x="0" y="83565"/>
                  </a:moveTo>
                  <a:lnTo>
                    <a:pt x="6567" y="51059"/>
                  </a:lnTo>
                  <a:lnTo>
                    <a:pt x="24476" y="24495"/>
                  </a:lnTo>
                  <a:lnTo>
                    <a:pt x="51038" y="6574"/>
                  </a:lnTo>
                  <a:lnTo>
                    <a:pt x="83565" y="0"/>
                  </a:lnTo>
                  <a:lnTo>
                    <a:pt x="6195314" y="0"/>
                  </a:lnTo>
                  <a:lnTo>
                    <a:pt x="6227820" y="6574"/>
                  </a:lnTo>
                  <a:lnTo>
                    <a:pt x="6254384" y="24495"/>
                  </a:lnTo>
                  <a:lnTo>
                    <a:pt x="6272305" y="51059"/>
                  </a:lnTo>
                  <a:lnTo>
                    <a:pt x="6278880" y="83565"/>
                  </a:lnTo>
                  <a:lnTo>
                    <a:pt x="6278880" y="417829"/>
                  </a:lnTo>
                  <a:lnTo>
                    <a:pt x="6272305" y="450336"/>
                  </a:lnTo>
                  <a:lnTo>
                    <a:pt x="6254384" y="476900"/>
                  </a:lnTo>
                  <a:lnTo>
                    <a:pt x="6227820" y="494821"/>
                  </a:lnTo>
                  <a:lnTo>
                    <a:pt x="6195314" y="501395"/>
                  </a:lnTo>
                  <a:lnTo>
                    <a:pt x="83565" y="501395"/>
                  </a:lnTo>
                  <a:lnTo>
                    <a:pt x="51038" y="494821"/>
                  </a:lnTo>
                  <a:lnTo>
                    <a:pt x="24476" y="476900"/>
                  </a:lnTo>
                  <a:lnTo>
                    <a:pt x="6567" y="450336"/>
                  </a:lnTo>
                  <a:lnTo>
                    <a:pt x="0" y="417829"/>
                  </a:lnTo>
                  <a:lnTo>
                    <a:pt x="0" y="83565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42315" y="382016"/>
            <a:ext cx="77101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35" dirty="0"/>
              <a:t>Incompatibilidades</a:t>
            </a:r>
            <a:r>
              <a:rPr sz="4000" spc="-105" dirty="0"/>
              <a:t> </a:t>
            </a:r>
            <a:r>
              <a:rPr sz="4000" spc="-5" dirty="0"/>
              <a:t>y</a:t>
            </a:r>
            <a:r>
              <a:rPr sz="4000" spc="-80" dirty="0"/>
              <a:t> </a:t>
            </a:r>
            <a:r>
              <a:rPr sz="4000" spc="-55" dirty="0"/>
              <a:t>Recontrataciones</a:t>
            </a:r>
            <a:endParaRPr sz="4000"/>
          </a:p>
        </p:txBody>
      </p:sp>
      <p:grpSp>
        <p:nvGrpSpPr>
          <p:cNvPr id="12" name="object 12"/>
          <p:cNvGrpSpPr/>
          <p:nvPr/>
        </p:nvGrpSpPr>
        <p:grpSpPr>
          <a:xfrm>
            <a:off x="80772" y="1249680"/>
            <a:ext cx="8982710" cy="2997835"/>
            <a:chOff x="80772" y="1249680"/>
            <a:chExt cx="8982710" cy="2997835"/>
          </a:xfrm>
        </p:grpSpPr>
        <p:sp>
          <p:nvSpPr>
            <p:cNvPr id="13" name="object 13"/>
            <p:cNvSpPr/>
            <p:nvPr/>
          </p:nvSpPr>
          <p:spPr>
            <a:xfrm>
              <a:off x="86868" y="1510284"/>
              <a:ext cx="8970645" cy="2731135"/>
            </a:xfrm>
            <a:custGeom>
              <a:avLst/>
              <a:gdLst/>
              <a:ahLst/>
              <a:cxnLst/>
              <a:rect l="l" t="t" r="r" b="b"/>
              <a:pathLst>
                <a:path w="8970645" h="2731135">
                  <a:moveTo>
                    <a:pt x="0" y="2731008"/>
                  </a:moveTo>
                  <a:lnTo>
                    <a:pt x="8970264" y="2731008"/>
                  </a:lnTo>
                  <a:lnTo>
                    <a:pt x="8970264" y="0"/>
                  </a:lnTo>
                  <a:lnTo>
                    <a:pt x="0" y="0"/>
                  </a:lnTo>
                  <a:lnTo>
                    <a:pt x="0" y="2731008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9071" y="1937638"/>
              <a:ext cx="76136" cy="762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1135" y="1891156"/>
              <a:ext cx="7107809" cy="4318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9071" y="2727071"/>
              <a:ext cx="76136" cy="762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54798" y="2680462"/>
              <a:ext cx="7314298" cy="138290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35685" y="1259586"/>
              <a:ext cx="6278880" cy="501650"/>
            </a:xfrm>
            <a:custGeom>
              <a:avLst/>
              <a:gdLst/>
              <a:ahLst/>
              <a:cxnLst/>
              <a:rect l="l" t="t" r="r" b="b"/>
              <a:pathLst>
                <a:path w="6278880" h="501650">
                  <a:moveTo>
                    <a:pt x="6195314" y="0"/>
                  </a:moveTo>
                  <a:lnTo>
                    <a:pt x="83565" y="0"/>
                  </a:lnTo>
                  <a:lnTo>
                    <a:pt x="51038" y="6574"/>
                  </a:lnTo>
                  <a:lnTo>
                    <a:pt x="24476" y="24495"/>
                  </a:lnTo>
                  <a:lnTo>
                    <a:pt x="6567" y="51059"/>
                  </a:lnTo>
                  <a:lnTo>
                    <a:pt x="0" y="83565"/>
                  </a:lnTo>
                  <a:lnTo>
                    <a:pt x="0" y="417829"/>
                  </a:lnTo>
                  <a:lnTo>
                    <a:pt x="6567" y="450336"/>
                  </a:lnTo>
                  <a:lnTo>
                    <a:pt x="24476" y="476900"/>
                  </a:lnTo>
                  <a:lnTo>
                    <a:pt x="51038" y="494821"/>
                  </a:lnTo>
                  <a:lnTo>
                    <a:pt x="83565" y="501396"/>
                  </a:lnTo>
                  <a:lnTo>
                    <a:pt x="6195314" y="501396"/>
                  </a:lnTo>
                  <a:lnTo>
                    <a:pt x="6227820" y="494821"/>
                  </a:lnTo>
                  <a:lnTo>
                    <a:pt x="6254384" y="476900"/>
                  </a:lnTo>
                  <a:lnTo>
                    <a:pt x="6272305" y="450336"/>
                  </a:lnTo>
                  <a:lnTo>
                    <a:pt x="6278880" y="417829"/>
                  </a:lnTo>
                  <a:lnTo>
                    <a:pt x="6278880" y="83565"/>
                  </a:lnTo>
                  <a:lnTo>
                    <a:pt x="6272305" y="51059"/>
                  </a:lnTo>
                  <a:lnTo>
                    <a:pt x="6254384" y="24495"/>
                  </a:lnTo>
                  <a:lnTo>
                    <a:pt x="6227820" y="6574"/>
                  </a:lnTo>
                  <a:lnTo>
                    <a:pt x="6195314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35685" y="1259586"/>
              <a:ext cx="6278880" cy="501650"/>
            </a:xfrm>
            <a:custGeom>
              <a:avLst/>
              <a:gdLst/>
              <a:ahLst/>
              <a:cxnLst/>
              <a:rect l="l" t="t" r="r" b="b"/>
              <a:pathLst>
                <a:path w="6278880" h="501650">
                  <a:moveTo>
                    <a:pt x="0" y="83565"/>
                  </a:moveTo>
                  <a:lnTo>
                    <a:pt x="6567" y="51059"/>
                  </a:lnTo>
                  <a:lnTo>
                    <a:pt x="24476" y="24495"/>
                  </a:lnTo>
                  <a:lnTo>
                    <a:pt x="51038" y="6574"/>
                  </a:lnTo>
                  <a:lnTo>
                    <a:pt x="83565" y="0"/>
                  </a:lnTo>
                  <a:lnTo>
                    <a:pt x="6195314" y="0"/>
                  </a:lnTo>
                  <a:lnTo>
                    <a:pt x="6227820" y="6574"/>
                  </a:lnTo>
                  <a:lnTo>
                    <a:pt x="6254384" y="24495"/>
                  </a:lnTo>
                  <a:lnTo>
                    <a:pt x="6272305" y="51059"/>
                  </a:lnTo>
                  <a:lnTo>
                    <a:pt x="6278880" y="83565"/>
                  </a:lnTo>
                  <a:lnTo>
                    <a:pt x="6278880" y="417829"/>
                  </a:lnTo>
                  <a:lnTo>
                    <a:pt x="6272305" y="450336"/>
                  </a:lnTo>
                  <a:lnTo>
                    <a:pt x="6254384" y="476900"/>
                  </a:lnTo>
                  <a:lnTo>
                    <a:pt x="6227820" y="494821"/>
                  </a:lnTo>
                  <a:lnTo>
                    <a:pt x="6195314" y="501396"/>
                  </a:lnTo>
                  <a:lnTo>
                    <a:pt x="83565" y="501396"/>
                  </a:lnTo>
                  <a:lnTo>
                    <a:pt x="51038" y="494821"/>
                  </a:lnTo>
                  <a:lnTo>
                    <a:pt x="24476" y="476900"/>
                  </a:lnTo>
                  <a:lnTo>
                    <a:pt x="6567" y="450336"/>
                  </a:lnTo>
                  <a:lnTo>
                    <a:pt x="0" y="417829"/>
                  </a:lnTo>
                  <a:lnTo>
                    <a:pt x="0" y="83565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84961" y="1342389"/>
            <a:ext cx="464121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17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b="1" spc="-5" dirty="0">
                <a:solidFill>
                  <a:srgbClr val="FFFFFF"/>
                </a:solidFill>
                <a:latin typeface="Calibri"/>
                <a:cs typeface="Calibri"/>
              </a:rPr>
              <a:t>BONIFICACION</a:t>
            </a:r>
            <a:r>
              <a:rPr sz="17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FFFFFF"/>
                </a:solidFill>
                <a:latin typeface="Calibri"/>
                <a:cs typeface="Calibri"/>
              </a:rPr>
              <a:t>ADICIONAL</a:t>
            </a:r>
            <a:r>
              <a:rPr sz="17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sz="17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b="1" spc="-25" dirty="0">
                <a:solidFill>
                  <a:srgbClr val="FFFFFF"/>
                </a:solidFill>
                <a:latin typeface="Calibri"/>
                <a:cs typeface="Calibri"/>
              </a:rPr>
              <a:t>INCOMPATIBLE: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4961" y="4416933"/>
            <a:ext cx="193992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25" dirty="0">
                <a:solidFill>
                  <a:srgbClr val="FFFFFF"/>
                </a:solidFill>
                <a:latin typeface="Calibri"/>
                <a:cs typeface="Calibri"/>
              </a:rPr>
              <a:t>RECONTRATACIONES: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8054" y="1081786"/>
            <a:ext cx="8751570" cy="2065655"/>
            <a:chOff x="178054" y="1081786"/>
            <a:chExt cx="8751570" cy="2065655"/>
          </a:xfrm>
        </p:grpSpPr>
        <p:sp>
          <p:nvSpPr>
            <p:cNvPr id="3" name="object 3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8533384" y="0"/>
                  </a:moveTo>
                  <a:lnTo>
                    <a:pt x="205282" y="0"/>
                  </a:lnTo>
                  <a:lnTo>
                    <a:pt x="158213" y="5423"/>
                  </a:lnTo>
                  <a:lnTo>
                    <a:pt x="115005" y="20870"/>
                  </a:lnTo>
                  <a:lnTo>
                    <a:pt x="76889" y="45106"/>
                  </a:lnTo>
                  <a:lnTo>
                    <a:pt x="45098" y="76896"/>
                  </a:lnTo>
                  <a:lnTo>
                    <a:pt x="20865" y="115003"/>
                  </a:lnTo>
                  <a:lnTo>
                    <a:pt x="5421" y="158193"/>
                  </a:lnTo>
                  <a:lnTo>
                    <a:pt x="0" y="205231"/>
                  </a:lnTo>
                  <a:lnTo>
                    <a:pt x="0" y="1847596"/>
                  </a:lnTo>
                  <a:lnTo>
                    <a:pt x="5421" y="1894634"/>
                  </a:lnTo>
                  <a:lnTo>
                    <a:pt x="20865" y="1937824"/>
                  </a:lnTo>
                  <a:lnTo>
                    <a:pt x="45098" y="1975931"/>
                  </a:lnTo>
                  <a:lnTo>
                    <a:pt x="76889" y="2007721"/>
                  </a:lnTo>
                  <a:lnTo>
                    <a:pt x="115005" y="2031957"/>
                  </a:lnTo>
                  <a:lnTo>
                    <a:pt x="158213" y="2047404"/>
                  </a:lnTo>
                  <a:lnTo>
                    <a:pt x="205282" y="2052827"/>
                  </a:lnTo>
                  <a:lnTo>
                    <a:pt x="8533384" y="2052827"/>
                  </a:lnTo>
                  <a:lnTo>
                    <a:pt x="8580422" y="2047404"/>
                  </a:lnTo>
                  <a:lnTo>
                    <a:pt x="8623612" y="2031957"/>
                  </a:lnTo>
                  <a:lnTo>
                    <a:pt x="8661719" y="2007721"/>
                  </a:lnTo>
                  <a:lnTo>
                    <a:pt x="8693509" y="1975931"/>
                  </a:lnTo>
                  <a:lnTo>
                    <a:pt x="8717745" y="1937824"/>
                  </a:lnTo>
                  <a:lnTo>
                    <a:pt x="8733192" y="1894634"/>
                  </a:lnTo>
                  <a:lnTo>
                    <a:pt x="8738616" y="1847596"/>
                  </a:lnTo>
                  <a:lnTo>
                    <a:pt x="8738616" y="205231"/>
                  </a:lnTo>
                  <a:lnTo>
                    <a:pt x="8733192" y="158193"/>
                  </a:lnTo>
                  <a:lnTo>
                    <a:pt x="8717745" y="115003"/>
                  </a:lnTo>
                  <a:lnTo>
                    <a:pt x="8693509" y="76896"/>
                  </a:lnTo>
                  <a:lnTo>
                    <a:pt x="8661719" y="45106"/>
                  </a:lnTo>
                  <a:lnTo>
                    <a:pt x="8623612" y="20870"/>
                  </a:lnTo>
                  <a:lnTo>
                    <a:pt x="8580422" y="5423"/>
                  </a:lnTo>
                  <a:lnTo>
                    <a:pt x="85333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0" y="205231"/>
                  </a:moveTo>
                  <a:lnTo>
                    <a:pt x="5421" y="158193"/>
                  </a:lnTo>
                  <a:lnTo>
                    <a:pt x="20865" y="115003"/>
                  </a:lnTo>
                  <a:lnTo>
                    <a:pt x="45098" y="76896"/>
                  </a:lnTo>
                  <a:lnTo>
                    <a:pt x="76889" y="45106"/>
                  </a:lnTo>
                  <a:lnTo>
                    <a:pt x="115005" y="20870"/>
                  </a:lnTo>
                  <a:lnTo>
                    <a:pt x="158213" y="5423"/>
                  </a:lnTo>
                  <a:lnTo>
                    <a:pt x="205282" y="0"/>
                  </a:lnTo>
                  <a:lnTo>
                    <a:pt x="8533384" y="0"/>
                  </a:lnTo>
                  <a:lnTo>
                    <a:pt x="8580422" y="5423"/>
                  </a:lnTo>
                  <a:lnTo>
                    <a:pt x="8623612" y="20870"/>
                  </a:lnTo>
                  <a:lnTo>
                    <a:pt x="8661719" y="45106"/>
                  </a:lnTo>
                  <a:lnTo>
                    <a:pt x="8693509" y="76896"/>
                  </a:lnTo>
                  <a:lnTo>
                    <a:pt x="8717745" y="115003"/>
                  </a:lnTo>
                  <a:lnTo>
                    <a:pt x="8733192" y="158193"/>
                  </a:lnTo>
                  <a:lnTo>
                    <a:pt x="8738616" y="205231"/>
                  </a:lnTo>
                  <a:lnTo>
                    <a:pt x="8738616" y="1847596"/>
                  </a:lnTo>
                  <a:lnTo>
                    <a:pt x="8733192" y="1894634"/>
                  </a:lnTo>
                  <a:lnTo>
                    <a:pt x="8717745" y="1937824"/>
                  </a:lnTo>
                  <a:lnTo>
                    <a:pt x="8693509" y="1975931"/>
                  </a:lnTo>
                  <a:lnTo>
                    <a:pt x="8661719" y="2007721"/>
                  </a:lnTo>
                  <a:lnTo>
                    <a:pt x="8623612" y="2031957"/>
                  </a:lnTo>
                  <a:lnTo>
                    <a:pt x="8580422" y="2047404"/>
                  </a:lnTo>
                  <a:lnTo>
                    <a:pt x="8533384" y="2052827"/>
                  </a:lnTo>
                  <a:lnTo>
                    <a:pt x="205282" y="2052827"/>
                  </a:lnTo>
                  <a:lnTo>
                    <a:pt x="158213" y="2047404"/>
                  </a:lnTo>
                  <a:lnTo>
                    <a:pt x="115005" y="2031957"/>
                  </a:lnTo>
                  <a:lnTo>
                    <a:pt x="76889" y="2007721"/>
                  </a:lnTo>
                  <a:lnTo>
                    <a:pt x="45098" y="1975931"/>
                  </a:lnTo>
                  <a:lnTo>
                    <a:pt x="20865" y="1937824"/>
                  </a:lnTo>
                  <a:lnTo>
                    <a:pt x="5421" y="1894634"/>
                  </a:lnTo>
                  <a:lnTo>
                    <a:pt x="0" y="1847596"/>
                  </a:lnTo>
                  <a:lnTo>
                    <a:pt x="0" y="205231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281554" y="1532331"/>
            <a:ext cx="5939155" cy="105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4820"/>
              </a:lnSpc>
              <a:spcBef>
                <a:spcPts val="105"/>
              </a:spcBef>
            </a:pP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visite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5" dirty="0">
                <a:solidFill>
                  <a:srgbClr val="213E8D"/>
                </a:solidFill>
                <a:latin typeface="Calibri"/>
                <a:cs typeface="Calibri"/>
              </a:rPr>
              <a:t>nuestra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web: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260"/>
              </a:lnSpc>
            </a:pPr>
            <a:r>
              <a:rPr sz="2800" b="1" u="heavy" spc="-15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2"/>
              </a:rPr>
              <a:t>www.uchile.cl/DirecciónPersonas-DGDP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84047" y="1287780"/>
            <a:ext cx="1760220" cy="1653539"/>
            <a:chOff x="384047" y="1287780"/>
            <a:chExt cx="1760220" cy="1653539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143" y="1293876"/>
              <a:ext cx="1748028" cy="16413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0143" y="1293876"/>
              <a:ext cx="1748155" cy="1641475"/>
            </a:xfrm>
            <a:custGeom>
              <a:avLst/>
              <a:gdLst/>
              <a:ahLst/>
              <a:cxnLst/>
              <a:rect l="l" t="t" r="r" b="b"/>
              <a:pathLst>
                <a:path w="1748155" h="1641475">
                  <a:moveTo>
                    <a:pt x="0" y="164084"/>
                  </a:moveTo>
                  <a:lnTo>
                    <a:pt x="5862" y="120488"/>
                  </a:lnTo>
                  <a:lnTo>
                    <a:pt x="22408" y="81298"/>
                  </a:lnTo>
                  <a:lnTo>
                    <a:pt x="48072" y="48085"/>
                  </a:lnTo>
                  <a:lnTo>
                    <a:pt x="81291" y="22417"/>
                  </a:lnTo>
                  <a:lnTo>
                    <a:pt x="120500" y="5866"/>
                  </a:lnTo>
                  <a:lnTo>
                    <a:pt x="164134" y="0"/>
                  </a:lnTo>
                  <a:lnTo>
                    <a:pt x="1583944" y="0"/>
                  </a:lnTo>
                  <a:lnTo>
                    <a:pt x="1627539" y="5866"/>
                  </a:lnTo>
                  <a:lnTo>
                    <a:pt x="1666729" y="22417"/>
                  </a:lnTo>
                  <a:lnTo>
                    <a:pt x="1699942" y="48085"/>
                  </a:lnTo>
                  <a:lnTo>
                    <a:pt x="1725610" y="81298"/>
                  </a:lnTo>
                  <a:lnTo>
                    <a:pt x="1742161" y="120488"/>
                  </a:lnTo>
                  <a:lnTo>
                    <a:pt x="1748028" y="164084"/>
                  </a:lnTo>
                  <a:lnTo>
                    <a:pt x="1748028" y="1477264"/>
                  </a:lnTo>
                  <a:lnTo>
                    <a:pt x="1742161" y="1520859"/>
                  </a:lnTo>
                  <a:lnTo>
                    <a:pt x="1725610" y="1560049"/>
                  </a:lnTo>
                  <a:lnTo>
                    <a:pt x="1699942" y="1593262"/>
                  </a:lnTo>
                  <a:lnTo>
                    <a:pt x="1666729" y="1618930"/>
                  </a:lnTo>
                  <a:lnTo>
                    <a:pt x="1627539" y="1635481"/>
                  </a:lnTo>
                  <a:lnTo>
                    <a:pt x="1583944" y="1641348"/>
                  </a:lnTo>
                  <a:lnTo>
                    <a:pt x="164134" y="1641348"/>
                  </a:lnTo>
                  <a:lnTo>
                    <a:pt x="120500" y="1635481"/>
                  </a:lnTo>
                  <a:lnTo>
                    <a:pt x="81291" y="1618930"/>
                  </a:lnTo>
                  <a:lnTo>
                    <a:pt x="48072" y="1593262"/>
                  </a:lnTo>
                  <a:lnTo>
                    <a:pt x="22408" y="1560049"/>
                  </a:lnTo>
                  <a:lnTo>
                    <a:pt x="5862" y="1520859"/>
                  </a:lnTo>
                  <a:lnTo>
                    <a:pt x="0" y="1477264"/>
                  </a:lnTo>
                  <a:lnTo>
                    <a:pt x="0" y="164084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78054" y="3340353"/>
            <a:ext cx="8751570" cy="2064385"/>
            <a:chOff x="178054" y="3340353"/>
            <a:chExt cx="8751570" cy="2064385"/>
          </a:xfrm>
        </p:grpSpPr>
        <p:sp>
          <p:nvSpPr>
            <p:cNvPr id="10" name="object 10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8533511" y="0"/>
                  </a:moveTo>
                  <a:lnTo>
                    <a:pt x="205130" y="0"/>
                  </a:lnTo>
                  <a:lnTo>
                    <a:pt x="158097" y="5416"/>
                  </a:lnTo>
                  <a:lnTo>
                    <a:pt x="114922" y="20845"/>
                  </a:lnTo>
                  <a:lnTo>
                    <a:pt x="76834" y="45056"/>
                  </a:lnTo>
                  <a:lnTo>
                    <a:pt x="45066" y="76819"/>
                  </a:lnTo>
                  <a:lnTo>
                    <a:pt x="20850" y="114901"/>
                  </a:lnTo>
                  <a:lnTo>
                    <a:pt x="5417" y="158073"/>
                  </a:lnTo>
                  <a:lnTo>
                    <a:pt x="0" y="205105"/>
                  </a:lnTo>
                  <a:lnTo>
                    <a:pt x="0" y="1846199"/>
                  </a:lnTo>
                  <a:lnTo>
                    <a:pt x="5417" y="1893230"/>
                  </a:lnTo>
                  <a:lnTo>
                    <a:pt x="20850" y="1936402"/>
                  </a:lnTo>
                  <a:lnTo>
                    <a:pt x="45066" y="1974484"/>
                  </a:lnTo>
                  <a:lnTo>
                    <a:pt x="76834" y="2006247"/>
                  </a:lnTo>
                  <a:lnTo>
                    <a:pt x="114922" y="2030458"/>
                  </a:lnTo>
                  <a:lnTo>
                    <a:pt x="158097" y="2045887"/>
                  </a:lnTo>
                  <a:lnTo>
                    <a:pt x="205130" y="2051304"/>
                  </a:lnTo>
                  <a:lnTo>
                    <a:pt x="8533511" y="2051304"/>
                  </a:lnTo>
                  <a:lnTo>
                    <a:pt x="8580542" y="2045887"/>
                  </a:lnTo>
                  <a:lnTo>
                    <a:pt x="8623714" y="2030458"/>
                  </a:lnTo>
                  <a:lnTo>
                    <a:pt x="8661796" y="2006247"/>
                  </a:lnTo>
                  <a:lnTo>
                    <a:pt x="8693559" y="1974484"/>
                  </a:lnTo>
                  <a:lnTo>
                    <a:pt x="8717770" y="1936402"/>
                  </a:lnTo>
                  <a:lnTo>
                    <a:pt x="8733199" y="1893230"/>
                  </a:lnTo>
                  <a:lnTo>
                    <a:pt x="8738616" y="1846199"/>
                  </a:lnTo>
                  <a:lnTo>
                    <a:pt x="8738616" y="205105"/>
                  </a:lnTo>
                  <a:lnTo>
                    <a:pt x="8733199" y="158073"/>
                  </a:lnTo>
                  <a:lnTo>
                    <a:pt x="8717770" y="114901"/>
                  </a:lnTo>
                  <a:lnTo>
                    <a:pt x="8693559" y="76819"/>
                  </a:lnTo>
                  <a:lnTo>
                    <a:pt x="8661796" y="45056"/>
                  </a:lnTo>
                  <a:lnTo>
                    <a:pt x="8623714" y="20845"/>
                  </a:lnTo>
                  <a:lnTo>
                    <a:pt x="8580542" y="5416"/>
                  </a:lnTo>
                  <a:lnTo>
                    <a:pt x="85335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0" y="205105"/>
                  </a:moveTo>
                  <a:lnTo>
                    <a:pt x="5417" y="158073"/>
                  </a:lnTo>
                  <a:lnTo>
                    <a:pt x="20850" y="114901"/>
                  </a:lnTo>
                  <a:lnTo>
                    <a:pt x="45066" y="76819"/>
                  </a:lnTo>
                  <a:lnTo>
                    <a:pt x="76834" y="45056"/>
                  </a:lnTo>
                  <a:lnTo>
                    <a:pt x="114922" y="20845"/>
                  </a:lnTo>
                  <a:lnTo>
                    <a:pt x="158097" y="5416"/>
                  </a:lnTo>
                  <a:lnTo>
                    <a:pt x="205130" y="0"/>
                  </a:lnTo>
                  <a:lnTo>
                    <a:pt x="8533511" y="0"/>
                  </a:lnTo>
                  <a:lnTo>
                    <a:pt x="8580542" y="5416"/>
                  </a:lnTo>
                  <a:lnTo>
                    <a:pt x="8623714" y="20845"/>
                  </a:lnTo>
                  <a:lnTo>
                    <a:pt x="8661796" y="45056"/>
                  </a:lnTo>
                  <a:lnTo>
                    <a:pt x="8693559" y="76819"/>
                  </a:lnTo>
                  <a:lnTo>
                    <a:pt x="8717770" y="114901"/>
                  </a:lnTo>
                  <a:lnTo>
                    <a:pt x="8733199" y="158073"/>
                  </a:lnTo>
                  <a:lnTo>
                    <a:pt x="8738616" y="205105"/>
                  </a:lnTo>
                  <a:lnTo>
                    <a:pt x="8738616" y="1846199"/>
                  </a:lnTo>
                  <a:lnTo>
                    <a:pt x="8733199" y="1893230"/>
                  </a:lnTo>
                  <a:lnTo>
                    <a:pt x="8717770" y="1936402"/>
                  </a:lnTo>
                  <a:lnTo>
                    <a:pt x="8693559" y="1974484"/>
                  </a:lnTo>
                  <a:lnTo>
                    <a:pt x="8661796" y="2006247"/>
                  </a:lnTo>
                  <a:lnTo>
                    <a:pt x="8623714" y="2030458"/>
                  </a:lnTo>
                  <a:lnTo>
                    <a:pt x="8580542" y="2045887"/>
                  </a:lnTo>
                  <a:lnTo>
                    <a:pt x="8533511" y="2051304"/>
                  </a:lnTo>
                  <a:lnTo>
                    <a:pt x="205130" y="2051304"/>
                  </a:lnTo>
                  <a:lnTo>
                    <a:pt x="158097" y="2045887"/>
                  </a:lnTo>
                  <a:lnTo>
                    <a:pt x="114922" y="2030458"/>
                  </a:lnTo>
                  <a:lnTo>
                    <a:pt x="76834" y="2006247"/>
                  </a:lnTo>
                  <a:lnTo>
                    <a:pt x="45066" y="1974484"/>
                  </a:lnTo>
                  <a:lnTo>
                    <a:pt x="20850" y="1936402"/>
                  </a:lnTo>
                  <a:lnTo>
                    <a:pt x="5417" y="1893230"/>
                  </a:lnTo>
                  <a:lnTo>
                    <a:pt x="0" y="1846199"/>
                  </a:lnTo>
                  <a:lnTo>
                    <a:pt x="0" y="20510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289175" y="3772280"/>
            <a:ext cx="6407785" cy="1084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070"/>
              </a:lnSpc>
              <a:spcBef>
                <a:spcPts val="95"/>
              </a:spcBef>
            </a:pPr>
            <a:r>
              <a:rPr sz="4300" b="1" spc="-10" dirty="0">
                <a:solidFill>
                  <a:srgbClr val="213E8D"/>
                </a:solidFill>
                <a:latin typeface="Calibri"/>
                <a:cs typeface="Calibri"/>
              </a:rPr>
              <a:t>Dirija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sus </a:t>
            </a:r>
            <a:r>
              <a:rPr sz="4300" b="1" spc="-15" dirty="0">
                <a:solidFill>
                  <a:srgbClr val="213E8D"/>
                </a:solidFill>
                <a:latin typeface="Calibri"/>
                <a:cs typeface="Calibri"/>
              </a:rPr>
              <a:t>consultas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al</a:t>
            </a:r>
            <a:r>
              <a:rPr sz="43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email:</a:t>
            </a:r>
            <a:endParaRPr sz="4300">
              <a:latin typeface="Calibri"/>
              <a:cs typeface="Calibri"/>
            </a:endParaRPr>
          </a:p>
          <a:p>
            <a:pPr marL="12700">
              <a:lnSpc>
                <a:spcPts val="3270"/>
              </a:lnSpc>
            </a:pPr>
            <a:r>
              <a:rPr sz="2800" b="1" u="heavy" spc="-10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4"/>
              </a:rPr>
              <a:t>incentivoalretiro@uchile.cl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84047" y="3544823"/>
            <a:ext cx="1760220" cy="1655445"/>
            <a:chOff x="384047" y="3544823"/>
            <a:chExt cx="1760220" cy="165544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0143" y="3550919"/>
              <a:ext cx="1748028" cy="164287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0143" y="3550919"/>
              <a:ext cx="1748155" cy="1643380"/>
            </a:xfrm>
            <a:custGeom>
              <a:avLst/>
              <a:gdLst/>
              <a:ahLst/>
              <a:cxnLst/>
              <a:rect l="l" t="t" r="r" b="b"/>
              <a:pathLst>
                <a:path w="1748155" h="1643379">
                  <a:moveTo>
                    <a:pt x="0" y="164337"/>
                  </a:moveTo>
                  <a:lnTo>
                    <a:pt x="5868" y="120635"/>
                  </a:lnTo>
                  <a:lnTo>
                    <a:pt x="22431" y="81374"/>
                  </a:lnTo>
                  <a:lnTo>
                    <a:pt x="48120" y="48117"/>
                  </a:lnTo>
                  <a:lnTo>
                    <a:pt x="81370" y="22427"/>
                  </a:lnTo>
                  <a:lnTo>
                    <a:pt x="120614" y="5867"/>
                  </a:lnTo>
                  <a:lnTo>
                    <a:pt x="164287" y="0"/>
                  </a:lnTo>
                  <a:lnTo>
                    <a:pt x="1583689" y="0"/>
                  </a:lnTo>
                  <a:lnTo>
                    <a:pt x="1627392" y="5867"/>
                  </a:lnTo>
                  <a:lnTo>
                    <a:pt x="1666653" y="22427"/>
                  </a:lnTo>
                  <a:lnTo>
                    <a:pt x="1699910" y="48117"/>
                  </a:lnTo>
                  <a:lnTo>
                    <a:pt x="1725600" y="81374"/>
                  </a:lnTo>
                  <a:lnTo>
                    <a:pt x="1742160" y="120635"/>
                  </a:lnTo>
                  <a:lnTo>
                    <a:pt x="1748028" y="164337"/>
                  </a:lnTo>
                  <a:lnTo>
                    <a:pt x="1748028" y="1478533"/>
                  </a:lnTo>
                  <a:lnTo>
                    <a:pt x="1742160" y="1522236"/>
                  </a:lnTo>
                  <a:lnTo>
                    <a:pt x="1725600" y="1561497"/>
                  </a:lnTo>
                  <a:lnTo>
                    <a:pt x="1699910" y="1594754"/>
                  </a:lnTo>
                  <a:lnTo>
                    <a:pt x="1666653" y="1620444"/>
                  </a:lnTo>
                  <a:lnTo>
                    <a:pt x="1627392" y="1637004"/>
                  </a:lnTo>
                  <a:lnTo>
                    <a:pt x="1583689" y="1642871"/>
                  </a:lnTo>
                  <a:lnTo>
                    <a:pt x="164287" y="1642871"/>
                  </a:lnTo>
                  <a:lnTo>
                    <a:pt x="120614" y="1637004"/>
                  </a:lnTo>
                  <a:lnTo>
                    <a:pt x="81370" y="1620444"/>
                  </a:lnTo>
                  <a:lnTo>
                    <a:pt x="48120" y="1594754"/>
                  </a:lnTo>
                  <a:lnTo>
                    <a:pt x="22431" y="1561497"/>
                  </a:lnTo>
                  <a:lnTo>
                    <a:pt x="5868" y="1522236"/>
                  </a:lnTo>
                  <a:lnTo>
                    <a:pt x="0" y="1478533"/>
                  </a:lnTo>
                  <a:lnTo>
                    <a:pt x="0" y="164337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35226" y="343915"/>
            <a:ext cx="527875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65" dirty="0">
                <a:solidFill>
                  <a:srgbClr val="213E8D"/>
                </a:solidFill>
              </a:rPr>
              <a:t>Para</a:t>
            </a:r>
            <a:r>
              <a:rPr sz="4400" spc="-130" dirty="0">
                <a:solidFill>
                  <a:srgbClr val="213E8D"/>
                </a:solidFill>
              </a:rPr>
              <a:t> </a:t>
            </a:r>
            <a:r>
              <a:rPr sz="4400" spc="-65" dirty="0">
                <a:solidFill>
                  <a:srgbClr val="213E8D"/>
                </a:solidFill>
              </a:rPr>
              <a:t>mayor</a:t>
            </a:r>
            <a:r>
              <a:rPr sz="4400" spc="-120" dirty="0">
                <a:solidFill>
                  <a:srgbClr val="213E8D"/>
                </a:solidFill>
              </a:rPr>
              <a:t> </a:t>
            </a:r>
            <a:r>
              <a:rPr sz="4400" spc="-45" dirty="0">
                <a:solidFill>
                  <a:srgbClr val="213E8D"/>
                </a:solidFill>
              </a:rPr>
              <a:t>información</a:t>
            </a:r>
            <a:endParaRPr sz="4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776" y="1883664"/>
            <a:ext cx="2718054" cy="44782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80105" y="67436"/>
            <a:ext cx="33877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0" dirty="0"/>
              <a:t>Leyes</a:t>
            </a:r>
            <a:r>
              <a:rPr sz="3600" spc="-120" dirty="0"/>
              <a:t> </a:t>
            </a:r>
            <a:r>
              <a:rPr sz="3600" dirty="0"/>
              <a:t>a</a:t>
            </a:r>
            <a:r>
              <a:rPr sz="3600" spc="-85" dirty="0"/>
              <a:t> </a:t>
            </a:r>
            <a:r>
              <a:rPr sz="3600" spc="-35" dirty="0"/>
              <a:t>Considerar</a:t>
            </a:r>
            <a:endParaRPr sz="36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776" y="720851"/>
            <a:ext cx="2718054" cy="109651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88416" y="891692"/>
            <a:ext cx="2167890" cy="64452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Ley</a:t>
            </a:r>
            <a:r>
              <a:rPr sz="1600" spc="-8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20.996</a:t>
            </a:r>
            <a:endParaRPr sz="160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  <a:spcBef>
                <a:spcPts val="515"/>
              </a:spcBef>
            </a:pPr>
            <a:r>
              <a:rPr sz="1600" spc="-15" dirty="0">
                <a:solidFill>
                  <a:srgbClr val="FFFFFF"/>
                </a:solidFill>
                <a:latin typeface="Calibri Light"/>
                <a:cs typeface="Calibri Light"/>
              </a:rPr>
              <a:t>Bonificación</a:t>
            </a:r>
            <a:r>
              <a:rPr sz="1600" spc="-60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Calibri Light"/>
                <a:cs typeface="Calibri Light"/>
              </a:rPr>
              <a:t>Adicional</a:t>
            </a:r>
            <a:r>
              <a:rPr sz="1600" spc="-5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(BA)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7987" y="2056003"/>
            <a:ext cx="16859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485" indent="-58419">
              <a:lnSpc>
                <a:spcPct val="100000"/>
              </a:lnSpc>
              <a:spcBef>
                <a:spcPts val="100"/>
              </a:spcBef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Bo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re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987" y="2350134"/>
            <a:ext cx="21043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485" indent="-58419">
              <a:lnSpc>
                <a:spcPct val="100000"/>
              </a:lnSpc>
              <a:spcBef>
                <a:spcPts val="100"/>
              </a:spcBef>
              <a:buSzPct val="88888"/>
              <a:buChar char="•"/>
              <a:tabLst>
                <a:tab pos="71120" algn="l"/>
              </a:tabLst>
            </a:pP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no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é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ni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endParaRPr sz="900" dirty="0">
              <a:latin typeface="Calibri Light"/>
              <a:cs typeface="Calibri Light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89732" y="720851"/>
            <a:ext cx="2718054" cy="109651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0120" y="891692"/>
            <a:ext cx="2099945" cy="64452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Ley</a:t>
            </a:r>
            <a:r>
              <a:rPr sz="1600" spc="-8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20.374</a:t>
            </a:r>
            <a:endParaRPr sz="160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  <a:spcBef>
                <a:spcPts val="515"/>
              </a:spcBef>
            </a:pP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Bono</a:t>
            </a:r>
            <a:r>
              <a:rPr sz="1600" spc="-6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Calibri Light"/>
                <a:cs typeface="Calibri Light"/>
              </a:rPr>
              <a:t>Compensatorio</a:t>
            </a:r>
            <a:r>
              <a:rPr sz="1600" spc="-70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(BC)</a:t>
            </a:r>
            <a:endParaRPr sz="1600">
              <a:latin typeface="Calibri Light"/>
              <a:cs typeface="Calibri Ligh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189732" y="1799843"/>
            <a:ext cx="2718054" cy="447827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236214" y="1972436"/>
            <a:ext cx="2566035" cy="41465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70485" marR="5080" indent="-58419">
              <a:lnSpc>
                <a:spcPct val="91800"/>
              </a:lnSpc>
              <a:spcBef>
                <a:spcPts val="185"/>
              </a:spcBef>
              <a:buSzPct val="88888"/>
              <a:buChar char="•"/>
              <a:tabLst>
                <a:tab pos="71120" algn="l"/>
              </a:tabLst>
            </a:pP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Beneficio equivalente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 un mes de 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remuneraciones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da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erv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ic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or 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6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ese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áx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36214" y="2516885"/>
            <a:ext cx="2465705" cy="66548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70485" marR="5080" indent="-58419">
              <a:lnSpc>
                <a:spcPct val="91700"/>
              </a:lnSpc>
              <a:spcBef>
                <a:spcPts val="190"/>
              </a:spcBef>
              <a:buSzPct val="88888"/>
              <a:buChar char="•"/>
              <a:tabLst>
                <a:tab pos="71120" algn="l"/>
              </a:tabLst>
            </a:pP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es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en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 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on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unive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es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  h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ras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que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irv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  pl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80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dí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igu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 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cu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:</a:t>
            </a:r>
            <a:endParaRPr sz="900" dirty="0">
              <a:latin typeface="Calibri Light"/>
              <a:cs typeface="Calibri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94126" y="3144773"/>
            <a:ext cx="2397760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154" indent="-212090">
              <a:lnSpc>
                <a:spcPts val="1040"/>
              </a:lnSpc>
              <a:spcBef>
                <a:spcPts val="100"/>
              </a:spcBef>
              <a:buChar char="-"/>
              <a:tabLst>
                <a:tab pos="224154" algn="l"/>
                <a:tab pos="224790" algn="l"/>
              </a:tabLst>
            </a:pP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6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5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ho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endParaRPr sz="900">
              <a:latin typeface="Calibri Light"/>
              <a:cs typeface="Calibri Light"/>
            </a:endParaRPr>
          </a:p>
          <a:p>
            <a:pPr marL="224154" indent="-212090">
              <a:lnSpc>
                <a:spcPts val="1040"/>
              </a:lnSpc>
              <a:buChar char="-"/>
              <a:tabLst>
                <a:tab pos="224154" algn="l"/>
                <a:tab pos="224790" algn="l"/>
              </a:tabLst>
            </a:pP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que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cump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6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h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94126" y="3396488"/>
            <a:ext cx="2494915" cy="28765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980"/>
              </a:lnSpc>
              <a:spcBef>
                <a:spcPts val="215"/>
              </a:spcBef>
            </a:pP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80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dí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  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g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cu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6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5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 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el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caso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mujeres</a:t>
            </a:r>
            <a:endParaRPr sz="900" dirty="0">
              <a:latin typeface="Calibri Light"/>
              <a:cs typeface="Calibr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36214" y="3815588"/>
            <a:ext cx="23025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485" indent="-58419">
              <a:lnSpc>
                <a:spcPct val="100000"/>
              </a:lnSpc>
              <a:spcBef>
                <a:spcPts val="100"/>
              </a:spcBef>
              <a:buSzPct val="88888"/>
              <a:buChar char="•"/>
              <a:tabLst>
                <a:tab pos="71120" algn="l"/>
              </a:tabLst>
            </a:pP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ESTOS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PLAZOS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SE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MODIFICAN</a:t>
            </a:r>
            <a:r>
              <a:rPr sz="900" spc="-6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POR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LEY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20.996</a:t>
            </a:r>
            <a:endParaRPr sz="900" dirty="0">
              <a:latin typeface="Calibri Light"/>
              <a:cs typeface="Calibri Light"/>
            </a:endParaRPr>
          </a:p>
        </p:txBody>
      </p:sp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68211" y="720851"/>
            <a:ext cx="2718054" cy="109651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6689597" y="891692"/>
            <a:ext cx="1880235" cy="64452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Ley</a:t>
            </a:r>
            <a:r>
              <a:rPr sz="1600" spc="-8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20.305</a:t>
            </a:r>
            <a:endParaRPr sz="160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  <a:spcBef>
                <a:spcPts val="515"/>
              </a:spcBef>
            </a:pP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Bo</a:t>
            </a: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no</a:t>
            </a:r>
            <a:r>
              <a:rPr sz="1600" spc="-5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35" dirty="0">
                <a:solidFill>
                  <a:srgbClr val="FFFFFF"/>
                </a:solidFill>
                <a:latin typeface="Calibri Light"/>
                <a:cs typeface="Calibri Light"/>
              </a:rPr>
              <a:t>P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1600" spc="-30" dirty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1600" spc="-15" dirty="0">
                <a:solidFill>
                  <a:srgbClr val="FFFFFF"/>
                </a:solidFill>
                <a:latin typeface="Calibri Light"/>
                <a:cs typeface="Calibri Light"/>
              </a:rPr>
              <a:t>tL</a:t>
            </a:r>
            <a:r>
              <a:rPr sz="1600" spc="-25" dirty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1600" spc="-20" dirty="0">
                <a:solidFill>
                  <a:srgbClr val="FFFFFF"/>
                </a:solidFill>
                <a:latin typeface="Calibri Light"/>
                <a:cs typeface="Calibri Light"/>
              </a:rPr>
              <a:t>b</a:t>
            </a:r>
            <a:r>
              <a:rPr sz="1600" spc="-10" dirty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1600" spc="-60" dirty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1600" spc="-15" dirty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l</a:t>
            </a:r>
            <a:r>
              <a:rPr sz="1600" spc="-5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(B</a:t>
            </a:r>
            <a:r>
              <a:rPr sz="1600" dirty="0">
                <a:solidFill>
                  <a:srgbClr val="FFFFFF"/>
                </a:solidFill>
                <a:latin typeface="Calibri Light"/>
                <a:cs typeface="Calibri Light"/>
              </a:rPr>
              <a:t>P</a:t>
            </a:r>
            <a:r>
              <a:rPr sz="1600" spc="-15" dirty="0">
                <a:solidFill>
                  <a:srgbClr val="FFFFFF"/>
                </a:solidFill>
                <a:latin typeface="Calibri Light"/>
                <a:cs typeface="Calibri Light"/>
              </a:rPr>
              <a:t>L</a:t>
            </a:r>
            <a:r>
              <a:rPr sz="1600" spc="-5" dirty="0">
                <a:solidFill>
                  <a:srgbClr val="FFFFFF"/>
                </a:solidFill>
                <a:latin typeface="Calibri Light"/>
                <a:cs typeface="Calibri Light"/>
              </a:rPr>
              <a:t>)</a:t>
            </a:r>
            <a:endParaRPr sz="1600">
              <a:latin typeface="Calibri Light"/>
              <a:cs typeface="Calibri Light"/>
            </a:endParaRPr>
          </a:p>
        </p:txBody>
      </p:sp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39255" y="1799843"/>
            <a:ext cx="2718054" cy="4478274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285991" y="1826133"/>
            <a:ext cx="2609215" cy="53975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70485" marR="5080" indent="-58419">
              <a:lnSpc>
                <a:spcPct val="91600"/>
              </a:lnSpc>
              <a:spcBef>
                <a:spcPts val="190"/>
              </a:spcBef>
              <a:buSzPct val="88888"/>
              <a:buChar char="•"/>
              <a:tabLst>
                <a:tab pos="71120" algn="l"/>
              </a:tabLst>
            </a:pP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Es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x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 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$70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00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 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(setenta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mil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pesos)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que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mejora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las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condiciones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retiro </a:t>
            </a:r>
            <a:r>
              <a:rPr sz="900" spc="-18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 los 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trabajadores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del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sector público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que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tienen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bajas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re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z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85991" y="2497073"/>
            <a:ext cx="2308225" cy="28765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70485" marR="5080" indent="-58419">
              <a:lnSpc>
                <a:spcPts val="980"/>
              </a:lnSpc>
              <a:spcBef>
                <a:spcPts val="215"/>
              </a:spcBef>
              <a:buSzPct val="88888"/>
              <a:buChar char="•"/>
              <a:tabLst>
                <a:tab pos="71120" algn="l"/>
              </a:tabLst>
            </a:pP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ntr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eg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 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ida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no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ni 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st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inde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z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85991" y="2884169"/>
            <a:ext cx="2390775" cy="64008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0" indent="-114300">
              <a:lnSpc>
                <a:spcPct val="100000"/>
              </a:lnSpc>
              <a:spcBef>
                <a:spcPts val="290"/>
              </a:spcBef>
              <a:buChar char="•"/>
              <a:tabLst>
                <a:tab pos="127000" algn="l"/>
              </a:tabLst>
            </a:pPr>
            <a:r>
              <a:rPr sz="1200" spc="-10" dirty="0">
                <a:solidFill>
                  <a:srgbClr val="213E8D"/>
                </a:solidFill>
                <a:latin typeface="Calibri Light"/>
                <a:cs typeface="Calibri Light"/>
              </a:rPr>
              <a:t>Requisitos:</a:t>
            </a:r>
            <a:endParaRPr sz="1200">
              <a:latin typeface="Calibri Light"/>
              <a:cs typeface="Calibri Light"/>
            </a:endParaRPr>
          </a:p>
          <a:p>
            <a:pPr marL="70485" marR="5080" indent="-58419">
              <a:lnSpc>
                <a:spcPct val="91800"/>
              </a:lnSpc>
              <a:spcBef>
                <a:spcPts val="234"/>
              </a:spcBef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io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públ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(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 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)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ch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st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o,  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98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285991" y="3654044"/>
            <a:ext cx="2397125" cy="54102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70485" marR="5080" indent="-58419">
              <a:lnSpc>
                <a:spcPct val="91900"/>
              </a:lnSpc>
              <a:spcBef>
                <a:spcPts val="185"/>
              </a:spcBef>
              <a:buSzPct val="88888"/>
              <a:buChar char="•"/>
              <a:tabLst>
                <a:tab pos="71120" algn="l"/>
              </a:tabLst>
            </a:pP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Enco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 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º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3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5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00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/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9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8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 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y 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j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ió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públ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20" dirty="0">
                <a:solidFill>
                  <a:srgbClr val="213E8D"/>
                </a:solidFill>
                <a:latin typeface="Calibri Light"/>
                <a:cs typeface="Calibri Light"/>
              </a:rPr>
              <a:t>1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°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 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2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00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9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85991" y="4324604"/>
            <a:ext cx="2611755" cy="1837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485" indent="-58419">
              <a:lnSpc>
                <a:spcPct val="100000"/>
              </a:lnSpc>
              <a:spcBef>
                <a:spcPts val="100"/>
              </a:spcBef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lo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2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5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/1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2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/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2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0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08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60"/>
              </a:spcBef>
              <a:buClr>
                <a:srgbClr val="213E8D"/>
              </a:buClr>
              <a:buFont typeface="Calibri Light"/>
              <a:buChar char="•"/>
            </a:pPr>
            <a:endParaRPr sz="1050">
              <a:latin typeface="Calibri Light"/>
              <a:cs typeface="Calibri Light"/>
            </a:endParaRPr>
          </a:p>
          <a:p>
            <a:pPr marL="70485" marR="137795" indent="-58419">
              <a:lnSpc>
                <a:spcPts val="980"/>
              </a:lnSpc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una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ee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z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líqu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g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in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 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55%</a:t>
            </a:r>
            <a:endParaRPr sz="9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213E8D"/>
              </a:buClr>
              <a:buFont typeface="Calibri Light"/>
              <a:buChar char="•"/>
            </a:pPr>
            <a:endParaRPr sz="1050">
              <a:latin typeface="Calibri Light"/>
              <a:cs typeface="Calibri Light"/>
            </a:endParaRPr>
          </a:p>
          <a:p>
            <a:pPr marL="70485" marR="5080" indent="-58419">
              <a:lnSpc>
                <a:spcPts val="980"/>
              </a:lnSpc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una</a:t>
            </a:r>
            <a:r>
              <a:rPr sz="900" spc="-3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ve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j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z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líqu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g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in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f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 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lí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áx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ini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9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213E8D"/>
              </a:buClr>
              <a:buFont typeface="Calibri Light"/>
              <a:buChar char="•"/>
            </a:pPr>
            <a:endParaRPr sz="1050">
              <a:latin typeface="Calibri Light"/>
              <a:cs typeface="Calibri Light"/>
            </a:endParaRPr>
          </a:p>
          <a:p>
            <a:pPr marL="70485" marR="58419" indent="-58419">
              <a:lnSpc>
                <a:spcPts val="1000"/>
              </a:lnSpc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cump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li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6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5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ños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so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ho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b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  y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60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años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en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el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caso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de</a:t>
            </a:r>
            <a:r>
              <a:rPr sz="900" spc="-2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las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mujeres.</a:t>
            </a:r>
            <a:endParaRPr sz="9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13E8D"/>
              </a:buClr>
              <a:buFont typeface="Calibri Light"/>
              <a:buChar char="•"/>
            </a:pPr>
            <a:endParaRPr sz="1050">
              <a:latin typeface="Calibri Light"/>
              <a:cs typeface="Calibri Light"/>
            </a:endParaRPr>
          </a:p>
          <a:p>
            <a:pPr marL="70485" marR="82550" indent="-58419">
              <a:lnSpc>
                <a:spcPts val="980"/>
              </a:lnSpc>
              <a:buSzPct val="88888"/>
              <a:buChar char="•"/>
              <a:tabLst>
                <a:tab pos="71120" algn="l"/>
              </a:tabLst>
            </a:pP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esa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2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g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re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nu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c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a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4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bt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  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v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eje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z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,</a:t>
            </a:r>
            <a:r>
              <a:rPr sz="900" spc="-5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</a:t>
            </a:r>
            <a:r>
              <a:rPr sz="900" spc="-3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u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re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s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i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ó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n</a:t>
            </a:r>
            <a:r>
              <a:rPr sz="900" spc="-50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d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45" dirty="0">
                <a:solidFill>
                  <a:srgbClr val="213E8D"/>
                </a:solidFill>
                <a:latin typeface="Calibri Light"/>
                <a:cs typeface="Calibri Light"/>
              </a:rPr>
              <a:t> </a:t>
            </a:r>
            <a:r>
              <a:rPr sz="900" spc="10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5" dirty="0">
                <a:solidFill>
                  <a:srgbClr val="213E8D"/>
                </a:solidFill>
                <a:latin typeface="Calibri Light"/>
                <a:cs typeface="Calibri Light"/>
              </a:rPr>
              <a:t>m</a:t>
            </a:r>
            <a:r>
              <a:rPr sz="900" spc="-15" dirty="0">
                <a:solidFill>
                  <a:srgbClr val="213E8D"/>
                </a:solidFill>
                <a:latin typeface="Calibri Light"/>
                <a:cs typeface="Calibri Light"/>
              </a:rPr>
              <a:t>p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l</a:t>
            </a:r>
            <a:r>
              <a:rPr sz="900" spc="-5" dirty="0">
                <a:solidFill>
                  <a:srgbClr val="213E8D"/>
                </a:solidFill>
                <a:latin typeface="Calibri Light"/>
                <a:cs typeface="Calibri Light"/>
              </a:rPr>
              <a:t>e</a:t>
            </a:r>
            <a:r>
              <a:rPr sz="900" spc="-10" dirty="0">
                <a:solidFill>
                  <a:srgbClr val="213E8D"/>
                </a:solidFill>
                <a:latin typeface="Calibri Light"/>
                <a:cs typeface="Calibri Light"/>
              </a:rPr>
              <a:t>o</a:t>
            </a:r>
            <a:r>
              <a:rPr sz="800" dirty="0">
                <a:solidFill>
                  <a:srgbClr val="213E8D"/>
                </a:solidFill>
                <a:latin typeface="Calibri Light"/>
                <a:cs typeface="Calibri Light"/>
              </a:rPr>
              <a:t>.</a:t>
            </a:r>
            <a:endParaRPr sz="8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9088" y="343915"/>
            <a:ext cx="64712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0" dirty="0"/>
              <a:t>Monto</a:t>
            </a:r>
            <a:r>
              <a:rPr sz="4400" spc="-105" dirty="0"/>
              <a:t> </a:t>
            </a:r>
            <a:r>
              <a:rPr sz="4400" spc="-35" dirty="0"/>
              <a:t>Bonificación</a:t>
            </a:r>
            <a:r>
              <a:rPr sz="4400" spc="-114" dirty="0"/>
              <a:t> </a:t>
            </a:r>
            <a:r>
              <a:rPr sz="4400" spc="-35" dirty="0"/>
              <a:t>Adicional</a:t>
            </a:r>
            <a:endParaRPr sz="4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051050" y="1376044"/>
          <a:ext cx="5019040" cy="28086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28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AÑOS</a:t>
                      </a:r>
                      <a:r>
                        <a:rPr sz="2800" b="1" spc="-12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2800" b="1" spc="-13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8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2800" b="1" spc="-1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2800" b="1" spc="-4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28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VICIO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2800" b="1" spc="-34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UF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7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400" b="1" spc="-1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años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25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420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7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400" b="1" spc="-1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añ</a:t>
                      </a:r>
                      <a:r>
                        <a:rPr sz="2400" b="1" spc="-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24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450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96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400" b="1" spc="-1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añ</a:t>
                      </a:r>
                      <a:r>
                        <a:rPr sz="2400" b="1" spc="-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2400" b="1" spc="-24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500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782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spc="-114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400" b="1" spc="-12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más</a:t>
                      </a:r>
                      <a:r>
                        <a:rPr sz="2400" b="1" spc="-11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años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2400" b="1" spc="-250" dirty="0">
                          <a:solidFill>
                            <a:srgbClr val="213E8D"/>
                          </a:solidFill>
                          <a:latin typeface="Arial"/>
                          <a:cs typeface="Arial"/>
                        </a:rPr>
                        <a:t>560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AD0D9"/>
                      </a:solidFill>
                      <a:prstDash val="solid"/>
                    </a:lnL>
                    <a:lnR w="12700">
                      <a:solidFill>
                        <a:srgbClr val="0AD0D9"/>
                      </a:solidFill>
                      <a:prstDash val="solid"/>
                    </a:lnR>
                    <a:lnT w="12700">
                      <a:solidFill>
                        <a:srgbClr val="0AD0D9"/>
                      </a:solidFill>
                      <a:prstDash val="solid"/>
                    </a:lnT>
                    <a:lnB w="12700">
                      <a:solidFill>
                        <a:srgbClr val="0AD0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00584" y="4541520"/>
            <a:ext cx="2077720" cy="1247140"/>
          </a:xfrm>
          <a:prstGeom prst="rect">
            <a:avLst/>
          </a:prstGeom>
          <a:ln w="12191">
            <a:solidFill>
              <a:srgbClr val="0C63B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50">
              <a:latin typeface="Times New Roman"/>
              <a:cs typeface="Times New Roman"/>
            </a:endParaRPr>
          </a:p>
          <a:p>
            <a:pPr marL="146050" marR="139700" indent="175260">
              <a:lnSpc>
                <a:spcPts val="1450"/>
              </a:lnSpc>
              <a:spcBef>
                <a:spcPts val="5"/>
              </a:spcBef>
              <a:buSzPct val="92857"/>
              <a:buFont typeface="Arial MT"/>
              <a:buChar char="•"/>
              <a:tabLst>
                <a:tab pos="384810" algn="l"/>
              </a:tabLst>
            </a:pP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Se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ca</a:t>
            </a:r>
            <a:r>
              <a:rPr sz="1400" b="1" spc="-120" dirty="0">
                <a:solidFill>
                  <a:srgbClr val="213E8D"/>
                </a:solidFill>
                <a:latin typeface="Arial"/>
                <a:cs typeface="Arial"/>
              </a:rPr>
              <a:t>lcu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20" dirty="0">
                <a:solidFill>
                  <a:srgbClr val="213E8D"/>
                </a:solidFill>
                <a:latin typeface="Arial"/>
                <a:cs typeface="Arial"/>
              </a:rPr>
              <a:t>fo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235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a 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p</a:t>
            </a:r>
            <a:r>
              <a:rPr sz="1400" b="1" spc="-135" dirty="0">
                <a:solidFill>
                  <a:srgbClr val="213E8D"/>
                </a:solidFill>
                <a:latin typeface="Arial"/>
                <a:cs typeface="Arial"/>
              </a:rPr>
              <a:t>rop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65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j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25" dirty="0">
                <a:solidFill>
                  <a:srgbClr val="213E8D"/>
                </a:solidFill>
                <a:latin typeface="Arial"/>
                <a:cs typeface="Arial"/>
              </a:rPr>
              <a:t>rnada.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85060" y="4541520"/>
            <a:ext cx="2077720" cy="1247140"/>
          </a:xfrm>
          <a:prstGeom prst="rect">
            <a:avLst/>
          </a:prstGeom>
          <a:solidFill>
            <a:srgbClr val="FFFFFF"/>
          </a:solidFill>
          <a:ln w="12192">
            <a:solidFill>
              <a:srgbClr val="0C63B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00">
              <a:latin typeface="Times New Roman"/>
              <a:cs typeface="Times New Roman"/>
            </a:endParaRPr>
          </a:p>
          <a:p>
            <a:pPr marL="273050" marR="264795" indent="200660">
              <a:lnSpc>
                <a:spcPts val="1440"/>
              </a:lnSpc>
            </a:pPr>
            <a:r>
              <a:rPr sz="1400" b="1" spc="-170" dirty="0">
                <a:solidFill>
                  <a:srgbClr val="213E8D"/>
                </a:solidFill>
                <a:latin typeface="Arial"/>
                <a:cs typeface="Arial"/>
              </a:rPr>
              <a:t>No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on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ra  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75" dirty="0">
                <a:solidFill>
                  <a:srgbClr val="213E8D"/>
                </a:solidFill>
                <a:latin typeface="Arial"/>
                <a:cs typeface="Arial"/>
              </a:rPr>
              <a:t>mun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ó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9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14" dirty="0">
                <a:solidFill>
                  <a:srgbClr val="213E8D"/>
                </a:solidFill>
                <a:latin typeface="Arial"/>
                <a:cs typeface="Arial"/>
              </a:rPr>
              <a:t>ta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71059" y="4541520"/>
            <a:ext cx="2077720" cy="1247140"/>
          </a:xfrm>
          <a:prstGeom prst="rect">
            <a:avLst/>
          </a:prstGeom>
          <a:ln w="12192">
            <a:solidFill>
              <a:srgbClr val="0C63B3"/>
            </a:solidFill>
          </a:ln>
        </p:spPr>
        <p:txBody>
          <a:bodyPr vert="horz" wrap="square" lIns="0" tIns="72390" rIns="0" bIns="0" rtlCol="0">
            <a:spAutoFit/>
          </a:bodyPr>
          <a:lstStyle/>
          <a:p>
            <a:pPr marL="81915" marR="74930" indent="-1905" algn="ctr">
              <a:lnSpc>
                <a:spcPct val="86000"/>
              </a:lnSpc>
              <a:spcBef>
                <a:spcPts val="570"/>
              </a:spcBef>
            </a:pP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Se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pa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ga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á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229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si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gu</a:t>
            </a:r>
            <a:r>
              <a:rPr sz="1400" b="1" spc="-65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05" dirty="0">
                <a:solidFill>
                  <a:srgbClr val="213E8D"/>
                </a:solidFill>
                <a:latin typeface="Arial"/>
                <a:cs typeface="Arial"/>
              </a:rPr>
              <a:t>nte 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p</a:t>
            </a:r>
            <a:r>
              <a:rPr sz="1400" b="1" spc="-135" dirty="0">
                <a:solidFill>
                  <a:srgbClr val="213E8D"/>
                </a:solidFill>
                <a:latin typeface="Arial"/>
                <a:cs typeface="Arial"/>
              </a:rPr>
              <a:t>rod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u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ces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05" dirty="0">
                <a:solidFill>
                  <a:srgbClr val="213E8D"/>
                </a:solidFill>
                <a:latin typeface="Arial"/>
                <a:cs typeface="Arial"/>
              </a:rPr>
              <a:t>e  fu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es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,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iempre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q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u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  </a:t>
            </a:r>
            <a:r>
              <a:rPr sz="1400" b="1" spc="-215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114" dirty="0">
                <a:solidFill>
                  <a:srgbClr val="213E8D"/>
                </a:solidFill>
                <a:latin typeface="Arial"/>
                <a:cs typeface="Arial"/>
              </a:rPr>
              <a:t>in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ister</a:t>
            </a:r>
            <a:r>
              <a:rPr sz="1400" b="1" spc="-114" dirty="0">
                <a:solidFill>
                  <a:srgbClr val="213E8D"/>
                </a:solidFill>
                <a:latin typeface="Arial"/>
                <a:cs typeface="Arial"/>
              </a:rPr>
              <a:t>io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h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ay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90" dirty="0">
                <a:solidFill>
                  <a:srgbClr val="213E8D"/>
                </a:solidFill>
                <a:latin typeface="Arial"/>
                <a:cs typeface="Arial"/>
              </a:rPr>
              <a:t>tr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p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asa</a:t>
            </a:r>
            <a:r>
              <a:rPr sz="1400" b="1" spc="-114" dirty="0">
                <a:solidFill>
                  <a:srgbClr val="213E8D"/>
                </a:solidFill>
                <a:latin typeface="Arial"/>
                <a:cs typeface="Arial"/>
              </a:rPr>
              <a:t>do  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u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es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p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ec</a:t>
            </a:r>
            <a:r>
              <a:rPr sz="1400" b="1" spc="-80" dirty="0">
                <a:solidFill>
                  <a:srgbClr val="213E8D"/>
                </a:solidFill>
                <a:latin typeface="Arial"/>
                <a:cs typeface="Arial"/>
              </a:rPr>
              <a:t>ti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v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a  </a:t>
            </a:r>
            <a:r>
              <a:rPr sz="1400" b="1" spc="-130" dirty="0">
                <a:solidFill>
                  <a:srgbClr val="213E8D"/>
                </a:solidFill>
                <a:latin typeface="Arial"/>
                <a:cs typeface="Arial"/>
              </a:rPr>
              <a:t>Universidad.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55535" y="4541520"/>
            <a:ext cx="2077720" cy="1247140"/>
          </a:xfrm>
          <a:prstGeom prst="rect">
            <a:avLst/>
          </a:prstGeom>
          <a:solidFill>
            <a:srgbClr val="FFFFFF"/>
          </a:solidFill>
          <a:ln w="12192">
            <a:solidFill>
              <a:srgbClr val="0C63B3"/>
            </a:solidFill>
          </a:ln>
        </p:spPr>
        <p:txBody>
          <a:bodyPr vert="horz" wrap="square" lIns="0" tIns="163830" rIns="0" bIns="0" rtlCol="0">
            <a:spAutoFit/>
          </a:bodyPr>
          <a:lstStyle/>
          <a:p>
            <a:pPr marL="102870" marR="97790" algn="ctr">
              <a:lnSpc>
                <a:spcPct val="86100"/>
              </a:lnSpc>
              <a:spcBef>
                <a:spcPts val="1290"/>
              </a:spcBef>
            </a:pP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Lo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upo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no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05" dirty="0">
                <a:solidFill>
                  <a:srgbClr val="213E8D"/>
                </a:solidFill>
                <a:latin typeface="Arial"/>
                <a:cs typeface="Arial"/>
              </a:rPr>
              <a:t>uti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65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zad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120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n 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ca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nu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65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,  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10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225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114" dirty="0">
                <a:solidFill>
                  <a:srgbClr val="213E8D"/>
                </a:solidFill>
                <a:latin typeface="Arial"/>
                <a:cs typeface="Arial"/>
              </a:rPr>
              <a:t>ta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r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á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o</a:t>
            </a:r>
            <a:r>
              <a:rPr sz="1400" b="1" spc="-140" dirty="0">
                <a:solidFill>
                  <a:srgbClr val="213E8D"/>
                </a:solidFill>
                <a:latin typeface="Arial"/>
                <a:cs typeface="Arial"/>
              </a:rPr>
              <a:t>s</a:t>
            </a:r>
            <a:r>
              <a:rPr sz="1400" b="1" spc="-8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c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upo</a:t>
            </a:r>
            <a:r>
              <a:rPr sz="1400" b="1" spc="-95" dirty="0">
                <a:solidFill>
                  <a:srgbClr val="213E8D"/>
                </a:solidFill>
                <a:latin typeface="Arial"/>
                <a:cs typeface="Arial"/>
              </a:rPr>
              <a:t>s  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l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a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ño</a:t>
            </a:r>
            <a:r>
              <a:rPr sz="1400" b="1" spc="-75" dirty="0">
                <a:solidFill>
                  <a:srgbClr val="213E8D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213E8D"/>
                </a:solidFill>
                <a:latin typeface="Arial"/>
                <a:cs typeface="Arial"/>
              </a:rPr>
              <a:t>i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225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150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d</a:t>
            </a:r>
            <a:r>
              <a:rPr sz="1400" b="1" spc="-110" dirty="0">
                <a:solidFill>
                  <a:srgbClr val="213E8D"/>
                </a:solidFill>
                <a:latin typeface="Arial"/>
                <a:cs typeface="Arial"/>
              </a:rPr>
              <a:t>iata</a:t>
            </a:r>
            <a:r>
              <a:rPr sz="1400" b="1" spc="-235" dirty="0">
                <a:solidFill>
                  <a:srgbClr val="213E8D"/>
                </a:solidFill>
                <a:latin typeface="Arial"/>
                <a:cs typeface="Arial"/>
              </a:rPr>
              <a:t>m</a:t>
            </a:r>
            <a:r>
              <a:rPr sz="1400" b="1" spc="-145" dirty="0">
                <a:solidFill>
                  <a:srgbClr val="213E8D"/>
                </a:solidFill>
                <a:latin typeface="Arial"/>
                <a:cs typeface="Arial"/>
              </a:rPr>
              <a:t>e</a:t>
            </a:r>
            <a:r>
              <a:rPr sz="1400" b="1" spc="-155" dirty="0">
                <a:solidFill>
                  <a:srgbClr val="213E8D"/>
                </a:solidFill>
                <a:latin typeface="Arial"/>
                <a:cs typeface="Arial"/>
              </a:rPr>
              <a:t>n</a:t>
            </a:r>
            <a:r>
              <a:rPr sz="1400" b="1" spc="-90" dirty="0">
                <a:solidFill>
                  <a:srgbClr val="213E8D"/>
                </a:solidFill>
                <a:latin typeface="Arial"/>
                <a:cs typeface="Arial"/>
              </a:rPr>
              <a:t>te  </a:t>
            </a:r>
            <a:r>
              <a:rPr sz="1400" b="1" spc="-120" dirty="0">
                <a:solidFill>
                  <a:srgbClr val="213E8D"/>
                </a:solidFill>
                <a:latin typeface="Arial"/>
                <a:cs typeface="Arial"/>
              </a:rPr>
              <a:t>siguiente.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17180" y="1784604"/>
            <a:ext cx="739140" cy="3816350"/>
          </a:xfrm>
          <a:custGeom>
            <a:avLst/>
            <a:gdLst/>
            <a:ahLst/>
            <a:cxnLst/>
            <a:rect l="l" t="t" r="r" b="b"/>
            <a:pathLst>
              <a:path w="739140" h="3816350">
                <a:moveTo>
                  <a:pt x="0" y="0"/>
                </a:moveTo>
                <a:lnTo>
                  <a:pt x="0" y="3816096"/>
                </a:lnTo>
              </a:path>
              <a:path w="739140" h="3816350">
                <a:moveTo>
                  <a:pt x="739140" y="0"/>
                </a:moveTo>
                <a:lnTo>
                  <a:pt x="739140" y="381609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 indent="504190">
              <a:lnSpc>
                <a:spcPts val="4320"/>
              </a:lnSpc>
              <a:spcBef>
                <a:spcPts val="640"/>
              </a:spcBef>
            </a:pPr>
            <a:r>
              <a:rPr sz="4000" spc="-180" dirty="0"/>
              <a:t>C</a:t>
            </a:r>
            <a:r>
              <a:rPr sz="4000" spc="-190" dirty="0"/>
              <a:t>up</a:t>
            </a:r>
            <a:r>
              <a:rPr sz="4000" spc="-195" dirty="0"/>
              <a:t>o</a:t>
            </a:r>
            <a:r>
              <a:rPr sz="4000" spc="-5" dirty="0"/>
              <a:t>s</a:t>
            </a:r>
            <a:r>
              <a:rPr sz="4000" spc="-380" dirty="0"/>
              <a:t> </a:t>
            </a:r>
            <a:r>
              <a:rPr sz="4000" spc="-204" dirty="0"/>
              <a:t>t</a:t>
            </a:r>
            <a:r>
              <a:rPr sz="4000" spc="-175" dirty="0"/>
              <a:t>o</a:t>
            </a:r>
            <a:r>
              <a:rPr sz="4000" spc="-240" dirty="0"/>
              <a:t>t</a:t>
            </a:r>
            <a:r>
              <a:rPr sz="4000" spc="-185" dirty="0"/>
              <a:t>a</a:t>
            </a:r>
            <a:r>
              <a:rPr sz="4000" spc="-180" dirty="0"/>
              <a:t>l</a:t>
            </a:r>
            <a:r>
              <a:rPr sz="4000" spc="-195" dirty="0"/>
              <a:t>e</a:t>
            </a:r>
            <a:r>
              <a:rPr sz="4000" spc="-5" dirty="0"/>
              <a:t>s</a:t>
            </a:r>
            <a:r>
              <a:rPr sz="4000" spc="-380" dirty="0"/>
              <a:t> </a:t>
            </a:r>
            <a:r>
              <a:rPr sz="4000" spc="-175" dirty="0"/>
              <a:t>as</a:t>
            </a:r>
            <a:r>
              <a:rPr sz="4000" spc="-160" dirty="0"/>
              <a:t>i</a:t>
            </a:r>
            <a:r>
              <a:rPr sz="4000" spc="-190" dirty="0"/>
              <a:t>g</a:t>
            </a:r>
            <a:r>
              <a:rPr sz="4000" spc="-200" dirty="0"/>
              <a:t>n</a:t>
            </a:r>
            <a:r>
              <a:rPr sz="4000" spc="-185" dirty="0"/>
              <a:t>a</a:t>
            </a:r>
            <a:r>
              <a:rPr sz="4000" spc="-200" dirty="0"/>
              <a:t>d</a:t>
            </a:r>
            <a:r>
              <a:rPr sz="4000" spc="-195" dirty="0"/>
              <a:t>o</a:t>
            </a:r>
            <a:r>
              <a:rPr sz="4000" spc="-5" dirty="0"/>
              <a:t>s</a:t>
            </a:r>
            <a:r>
              <a:rPr sz="4000" spc="-380" dirty="0"/>
              <a:t> </a:t>
            </a:r>
            <a:r>
              <a:rPr sz="4000" spc="-5" dirty="0"/>
              <a:t>a  </a:t>
            </a:r>
            <a:r>
              <a:rPr sz="4000" spc="-180" dirty="0"/>
              <a:t>U</a:t>
            </a:r>
            <a:r>
              <a:rPr sz="4000" spc="-185" dirty="0"/>
              <a:t>n</a:t>
            </a:r>
            <a:r>
              <a:rPr sz="4000" spc="-170" dirty="0"/>
              <a:t>i</a:t>
            </a:r>
            <a:r>
              <a:rPr sz="4000" spc="-225" dirty="0"/>
              <a:t>v</a:t>
            </a:r>
            <a:r>
              <a:rPr sz="4000" spc="-190" dirty="0"/>
              <a:t>e</a:t>
            </a:r>
            <a:r>
              <a:rPr sz="4000" spc="-254" dirty="0"/>
              <a:t>r</a:t>
            </a:r>
            <a:r>
              <a:rPr sz="4000" spc="-180" dirty="0"/>
              <a:t>s</a:t>
            </a:r>
            <a:r>
              <a:rPr sz="4000" spc="-170" dirty="0"/>
              <a:t>i</a:t>
            </a:r>
            <a:r>
              <a:rPr sz="4000" spc="-195" dirty="0"/>
              <a:t>d</a:t>
            </a:r>
            <a:r>
              <a:rPr sz="4000" spc="-180" dirty="0"/>
              <a:t>a</a:t>
            </a:r>
            <a:r>
              <a:rPr sz="4000" spc="-195" dirty="0"/>
              <a:t>d</a:t>
            </a:r>
            <a:r>
              <a:rPr sz="4000" spc="-190" dirty="0"/>
              <a:t>e</a:t>
            </a:r>
            <a:r>
              <a:rPr sz="4000" spc="-5" dirty="0"/>
              <a:t>s</a:t>
            </a:r>
            <a:r>
              <a:rPr sz="4000" spc="-375" dirty="0"/>
              <a:t> </a:t>
            </a:r>
            <a:r>
              <a:rPr sz="4000" spc="-175" dirty="0"/>
              <a:t>d</a:t>
            </a:r>
            <a:r>
              <a:rPr sz="4000" spc="-5" dirty="0"/>
              <a:t>e</a:t>
            </a:r>
            <a:r>
              <a:rPr sz="4000" spc="-370" dirty="0"/>
              <a:t> </a:t>
            </a:r>
            <a:r>
              <a:rPr sz="4000" spc="-170" dirty="0"/>
              <a:t>E</a:t>
            </a:r>
            <a:r>
              <a:rPr sz="4000" spc="-220" dirty="0"/>
              <a:t>s</a:t>
            </a:r>
            <a:r>
              <a:rPr sz="4000" spc="-240" dirty="0"/>
              <a:t>t</a:t>
            </a:r>
            <a:r>
              <a:rPr sz="4000" spc="-180" dirty="0"/>
              <a:t>a</a:t>
            </a:r>
            <a:r>
              <a:rPr sz="4000" spc="-195" dirty="0"/>
              <a:t>do</a:t>
            </a:r>
            <a:r>
              <a:rPr sz="4000" spc="-5" dirty="0"/>
              <a:t>:</a:t>
            </a:r>
            <a:r>
              <a:rPr sz="4000" spc="-360" dirty="0"/>
              <a:t> </a:t>
            </a:r>
            <a:r>
              <a:rPr sz="4000" spc="-170" dirty="0"/>
              <a:t>2.</a:t>
            </a:r>
            <a:r>
              <a:rPr sz="4000" spc="-185" dirty="0"/>
              <a:t>8</a:t>
            </a:r>
            <a:r>
              <a:rPr sz="4000" spc="-195" dirty="0"/>
              <a:t>7</a:t>
            </a:r>
            <a:r>
              <a:rPr sz="4000" spc="-5" dirty="0"/>
              <a:t>0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7762493" y="4025265"/>
            <a:ext cx="3321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404040"/>
                </a:solidFill>
                <a:latin typeface="Calibri"/>
                <a:cs typeface="Calibri"/>
              </a:rPr>
              <a:t>435</a:t>
            </a:r>
            <a:endParaRPr sz="16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267967" y="1780032"/>
          <a:ext cx="6424926" cy="38160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9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68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078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404040"/>
                          </a:solidFill>
                          <a:latin typeface="Calibri"/>
                          <a:cs typeface="Calibri"/>
                        </a:rPr>
                        <a:t>200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8740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sz="1600" b="1" spc="-10" dirty="0">
                          <a:solidFill>
                            <a:srgbClr val="404040"/>
                          </a:solidFill>
                          <a:latin typeface="Calibri"/>
                          <a:cs typeface="Calibri"/>
                        </a:rPr>
                        <a:t>400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327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0E6E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6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327"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0E6E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6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327">
                <a:tc gridSpan="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solidFill>
                      <a:srgbClr val="0E6E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6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-10" dirty="0">
                          <a:solidFill>
                            <a:srgbClr val="404040"/>
                          </a:solidFill>
                          <a:latin typeface="Calibri"/>
                          <a:cs typeface="Calibri"/>
                        </a:rPr>
                        <a:t>350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8327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0E6E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8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231798" y="154114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19390" y="1541145"/>
            <a:ext cx="1993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450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58021" y="1541145"/>
            <a:ext cx="1993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500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5279" y="2121788"/>
            <a:ext cx="3854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585858"/>
                </a:solidFill>
                <a:latin typeface="Calibri"/>
                <a:cs typeface="Calibri"/>
              </a:rPr>
              <a:t>2017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5279" y="3076448"/>
            <a:ext cx="3854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0141" y="4030726"/>
            <a:ext cx="8013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585858"/>
                </a:solidFill>
                <a:latin typeface="Calibri"/>
                <a:cs typeface="Calibri"/>
              </a:rPr>
              <a:t>2019-2020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0141" y="4985384"/>
            <a:ext cx="8013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585858"/>
                </a:solidFill>
                <a:latin typeface="Calibri"/>
                <a:cs typeface="Calibri"/>
              </a:rPr>
              <a:t>2021-2024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41067" y="1232153"/>
            <a:ext cx="5339715" cy="471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81915" algn="ctr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585858"/>
                </a:solidFill>
                <a:latin typeface="Calibri"/>
                <a:cs typeface="Calibri"/>
              </a:rPr>
              <a:t>Cupos</a:t>
            </a:r>
            <a:r>
              <a:rPr sz="1400" spc="-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585858"/>
                </a:solidFill>
                <a:latin typeface="Calibri"/>
                <a:cs typeface="Calibri"/>
              </a:rPr>
              <a:t>asignados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  <a:tabLst>
                <a:tab pos="721995" algn="l"/>
                <a:tab pos="1460500" algn="l"/>
                <a:tab pos="2198370" algn="l"/>
                <a:tab pos="2936875" algn="l"/>
                <a:tab pos="3675379" algn="l"/>
                <a:tab pos="4413885" algn="l"/>
                <a:tab pos="5152390" algn="l"/>
              </a:tabLst>
            </a:pP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5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15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25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35</a:t>
            </a:r>
            <a:r>
              <a:rPr sz="900" dirty="0">
                <a:solidFill>
                  <a:srgbClr val="585858"/>
                </a:solidFill>
                <a:latin typeface="Calibri"/>
                <a:cs typeface="Calibri"/>
              </a:rPr>
              <a:t>0	</a:t>
            </a:r>
            <a:r>
              <a:rPr sz="900" spc="-5" dirty="0">
                <a:solidFill>
                  <a:srgbClr val="585858"/>
                </a:solidFill>
                <a:latin typeface="Calibri"/>
                <a:cs typeface="Calibri"/>
              </a:rPr>
              <a:t>400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9861"/>
            <a:ext cx="6828282" cy="91794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23489" y="67182"/>
            <a:ext cx="410019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30" dirty="0"/>
              <a:t>Requisitos</a:t>
            </a:r>
            <a:r>
              <a:rPr sz="3200" spc="-100" dirty="0"/>
              <a:t> </a:t>
            </a:r>
            <a:r>
              <a:rPr sz="3200" spc="-15" dirty="0"/>
              <a:t>de</a:t>
            </a:r>
            <a:r>
              <a:rPr sz="3200" spc="-80" dirty="0"/>
              <a:t> </a:t>
            </a:r>
            <a:r>
              <a:rPr sz="3200" spc="-30" dirty="0"/>
              <a:t>Postulación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411869" y="812699"/>
            <a:ext cx="25806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Tener</a:t>
            </a:r>
            <a:r>
              <a:rPr sz="14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calidad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planta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contrata.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8210" y="1592995"/>
            <a:ext cx="7046214" cy="97164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42289" y="1888035"/>
            <a:ext cx="5588000" cy="43497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Que perciba el Beneficio Compensatorio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del art. 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N°9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Ley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N°20.374 (hasta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11 </a:t>
            </a:r>
            <a:r>
              <a:rPr sz="1400" b="1" spc="-3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meses)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2289" y="2766765"/>
            <a:ext cx="7661909" cy="109957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32294" y="3412819"/>
            <a:ext cx="595566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encuentre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afiliado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AFP</a:t>
            </a: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(que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esté</a:t>
            </a:r>
            <a:r>
              <a:rPr sz="14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cotizando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que hubiere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cotizado)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66800" y="3979463"/>
            <a:ext cx="7864602" cy="2909924"/>
            <a:chOff x="1203960" y="4393691"/>
            <a:chExt cx="7864602" cy="2587048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3960" y="4393691"/>
              <a:ext cx="7046214" cy="11635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40764" y="5658608"/>
              <a:ext cx="7527798" cy="1322131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318996" y="4297011"/>
            <a:ext cx="6182360" cy="2592376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cumplan</a:t>
            </a:r>
            <a:r>
              <a:rPr sz="14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hayan</a:t>
            </a: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cumplido:</a:t>
            </a:r>
            <a:endParaRPr sz="1400" dirty="0">
              <a:latin typeface="Calibri"/>
              <a:cs typeface="Calibri"/>
            </a:endParaRPr>
          </a:p>
          <a:p>
            <a:pPr marL="127000" indent="-114300">
              <a:lnSpc>
                <a:spcPct val="100000"/>
              </a:lnSpc>
              <a:spcBef>
                <a:spcPts val="455"/>
              </a:spcBef>
              <a:buFont typeface="Calibri"/>
              <a:buChar char="•"/>
              <a:tabLst>
                <a:tab pos="127000" algn="l"/>
              </a:tabLst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65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años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edad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entre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 1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s-CL" sz="1400" b="1" dirty="0">
                <a:solidFill>
                  <a:srgbClr val="FFFFFF"/>
                </a:solidFill>
                <a:latin typeface="Calibri"/>
                <a:cs typeface="Calibri"/>
              </a:rPr>
              <a:t>de enero de 2022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lang="es-CL" sz="1400" b="1" spc="-5" dirty="0">
                <a:solidFill>
                  <a:srgbClr val="FFFFFF"/>
                </a:solidFill>
                <a:latin typeface="Calibri"/>
                <a:cs typeface="Calibri"/>
              </a:rPr>
              <a:t> 31 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s-CL" sz="1400" b="1" spc="5" dirty="0">
                <a:solidFill>
                  <a:srgbClr val="FFFFFF"/>
                </a:solidFill>
                <a:latin typeface="Calibri"/>
                <a:cs typeface="Calibri"/>
              </a:rPr>
              <a:t>diciembre de 2022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400" dirty="0">
              <a:latin typeface="Calibri"/>
              <a:cs typeface="Calibri"/>
            </a:endParaRPr>
          </a:p>
          <a:p>
            <a:pPr marL="127000" indent="-114300">
              <a:lnSpc>
                <a:spcPct val="100000"/>
              </a:lnSpc>
              <a:spcBef>
                <a:spcPts val="110"/>
              </a:spcBef>
              <a:buFont typeface="Calibri"/>
              <a:buChar char="•"/>
              <a:tabLst>
                <a:tab pos="127000" algn="l"/>
              </a:tabLst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Dentro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mismo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período,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mujeres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pueden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postular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60 años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Calibri"/>
              <a:buChar char="•"/>
            </a:pP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FFFF"/>
              </a:buClr>
              <a:buFont typeface="Calibri"/>
              <a:buChar char="•"/>
            </a:pPr>
            <a:endParaRPr sz="1200" dirty="0">
              <a:latin typeface="Calibri"/>
              <a:cs typeface="Calibri"/>
            </a:endParaRPr>
          </a:p>
          <a:p>
            <a:pPr marL="348615" marR="217170">
              <a:lnSpc>
                <a:spcPts val="1540"/>
              </a:lnSpc>
              <a:spcBef>
                <a:spcPts val="5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al primer día hábil de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Marzo, 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haya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prestado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servicios por un periodo no </a:t>
            </a:r>
            <a:r>
              <a:rPr sz="1400" b="1" spc="-3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inferior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 los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10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años,</a:t>
            </a: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continuos</a:t>
            </a:r>
            <a:r>
              <a:rPr sz="14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5" dirty="0" err="1">
                <a:solidFill>
                  <a:srgbClr val="FFFFFF"/>
                </a:solidFill>
                <a:latin typeface="Calibri"/>
                <a:cs typeface="Calibri"/>
              </a:rPr>
              <a:t>discontinuos</a:t>
            </a:r>
            <a:r>
              <a:rPr lang="es-CL" sz="1400" b="1" spc="-5" dirty="0">
                <a:solidFill>
                  <a:srgbClr val="FFFFFF"/>
                </a:solidFill>
                <a:latin typeface="Calibri"/>
                <a:cs typeface="Calibri"/>
              </a:rPr>
              <a:t>, en calidad de planta o contrata</a:t>
            </a:r>
            <a:endParaRPr sz="1400" dirty="0">
              <a:latin typeface="Calibri"/>
              <a:cs typeface="Calibri"/>
            </a:endParaRPr>
          </a:p>
          <a:p>
            <a:pPr marL="462915" marR="5080" lvl="1" indent="-114300">
              <a:lnSpc>
                <a:spcPts val="1320"/>
              </a:lnSpc>
              <a:spcBef>
                <a:spcPts val="600"/>
              </a:spcBef>
              <a:buFont typeface="Calibri"/>
              <a:buChar char="•"/>
              <a:tabLst>
                <a:tab pos="462915" algn="l"/>
              </a:tabLst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reconocimiento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años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servicios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discontinuos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sólo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procederá cuando dicho personal </a:t>
            </a:r>
            <a:r>
              <a:rPr sz="1200" b="1" spc="-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tenga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 lo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menos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5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años continuos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servicios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inmediatamente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anteriores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 la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fecha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inicio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respectivo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periodo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 err="1">
                <a:solidFill>
                  <a:srgbClr val="FFFFFF"/>
                </a:solidFill>
                <a:latin typeface="Calibri"/>
                <a:cs typeface="Calibri"/>
              </a:rPr>
              <a:t>postulación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lang="es-CL"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</a:p>
          <a:p>
            <a:pPr marL="462915" marR="5080" lvl="1" indent="-114300">
              <a:lnSpc>
                <a:spcPts val="1320"/>
              </a:lnSpc>
              <a:spcBef>
                <a:spcPts val="600"/>
              </a:spcBef>
              <a:buFont typeface="Calibri"/>
              <a:buChar char="•"/>
              <a:tabLst>
                <a:tab pos="462915" algn="l"/>
              </a:tabLst>
            </a:pPr>
            <a:r>
              <a:rPr lang="es-CL" sz="1200" b="1" spc="-5" dirty="0">
                <a:solidFill>
                  <a:srgbClr val="FFFFFF"/>
                </a:solidFill>
                <a:latin typeface="Calibri"/>
                <a:cs typeface="Calibri"/>
              </a:rPr>
              <a:t>* Para estos efectos se podrán contabilizar años en calidad de honorarios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6107570" y="1106946"/>
            <a:ext cx="2326640" cy="4466590"/>
            <a:chOff x="6188964" y="1563611"/>
            <a:chExt cx="2326640" cy="4466590"/>
          </a:xfrm>
        </p:grpSpPr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88964" y="1563611"/>
              <a:ext cx="749058" cy="73077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14744" y="2810243"/>
              <a:ext cx="749058" cy="73229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40524" y="4038600"/>
              <a:ext cx="749058" cy="7322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66304" y="5297424"/>
              <a:ext cx="749058" cy="73229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43" y="1086599"/>
            <a:ext cx="6867906" cy="76252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47291" y="155905"/>
            <a:ext cx="6249035" cy="838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" algn="ctr">
              <a:lnSpc>
                <a:spcPts val="2815"/>
              </a:lnSpc>
              <a:spcBef>
                <a:spcPts val="100"/>
              </a:spcBef>
            </a:pPr>
            <a:r>
              <a:rPr sz="2400" spc="-25" dirty="0">
                <a:solidFill>
                  <a:srgbClr val="213E8D"/>
                </a:solidFill>
              </a:rPr>
              <a:t>Requisitos</a:t>
            </a:r>
            <a:r>
              <a:rPr sz="2400" spc="-75" dirty="0">
                <a:solidFill>
                  <a:srgbClr val="213E8D"/>
                </a:solidFill>
              </a:rPr>
              <a:t> </a:t>
            </a:r>
            <a:r>
              <a:rPr sz="2400" spc="-10" dirty="0">
                <a:solidFill>
                  <a:srgbClr val="213E8D"/>
                </a:solidFill>
              </a:rPr>
              <a:t>de</a:t>
            </a:r>
            <a:r>
              <a:rPr sz="2400" spc="-45" dirty="0">
                <a:solidFill>
                  <a:srgbClr val="213E8D"/>
                </a:solidFill>
              </a:rPr>
              <a:t> </a:t>
            </a:r>
            <a:r>
              <a:rPr sz="2400" spc="-25" dirty="0">
                <a:solidFill>
                  <a:srgbClr val="213E8D"/>
                </a:solidFill>
              </a:rPr>
              <a:t>Postulación</a:t>
            </a:r>
            <a:endParaRPr sz="2400" dirty="0"/>
          </a:p>
          <a:p>
            <a:pPr marL="12700" marR="5080" algn="ctr">
              <a:lnSpc>
                <a:spcPts val="1730"/>
              </a:lnSpc>
              <a:spcBef>
                <a:spcPts val="150"/>
              </a:spcBef>
            </a:pPr>
            <a:r>
              <a:rPr sz="1600" spc="-35" dirty="0">
                <a:solidFill>
                  <a:srgbClr val="FF0000"/>
                </a:solidFill>
              </a:rPr>
              <a:t>PARA</a:t>
            </a:r>
            <a:r>
              <a:rPr sz="1600" spc="-60" dirty="0">
                <a:solidFill>
                  <a:srgbClr val="FF0000"/>
                </a:solidFill>
              </a:rPr>
              <a:t> </a:t>
            </a:r>
            <a:r>
              <a:rPr sz="1600" spc="-10" dirty="0">
                <a:solidFill>
                  <a:srgbClr val="FF0000"/>
                </a:solidFill>
              </a:rPr>
              <a:t>CASOS</a:t>
            </a:r>
            <a:r>
              <a:rPr sz="1600" spc="-6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de</a:t>
            </a:r>
            <a:r>
              <a:rPr sz="1600" spc="-30" dirty="0">
                <a:solidFill>
                  <a:srgbClr val="FF0000"/>
                </a:solidFill>
              </a:rPr>
              <a:t> </a:t>
            </a:r>
            <a:r>
              <a:rPr sz="1600" spc="-15" dirty="0">
                <a:solidFill>
                  <a:srgbClr val="FF0000"/>
                </a:solidFill>
              </a:rPr>
              <a:t>Pensión</a:t>
            </a:r>
            <a:r>
              <a:rPr sz="1600" spc="-5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de</a:t>
            </a:r>
            <a:r>
              <a:rPr sz="1600" spc="-40" dirty="0">
                <a:solidFill>
                  <a:srgbClr val="FF0000"/>
                </a:solidFill>
              </a:rPr>
              <a:t> </a:t>
            </a:r>
            <a:r>
              <a:rPr sz="1600" spc="-20" dirty="0">
                <a:solidFill>
                  <a:srgbClr val="FF0000"/>
                </a:solidFill>
              </a:rPr>
              <a:t>invalidez</a:t>
            </a:r>
            <a:r>
              <a:rPr sz="1600" spc="-65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o</a:t>
            </a:r>
            <a:r>
              <a:rPr sz="1600" spc="-15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cese</a:t>
            </a:r>
            <a:r>
              <a:rPr sz="1600" spc="-7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de</a:t>
            </a:r>
            <a:r>
              <a:rPr sz="1600" spc="-30" dirty="0">
                <a:solidFill>
                  <a:srgbClr val="FF0000"/>
                </a:solidFill>
              </a:rPr>
              <a:t> </a:t>
            </a:r>
            <a:r>
              <a:rPr sz="1600" spc="-20" dirty="0">
                <a:solidFill>
                  <a:srgbClr val="FF0000"/>
                </a:solidFill>
              </a:rPr>
              <a:t>cargo</a:t>
            </a:r>
            <a:r>
              <a:rPr sz="1600" spc="-5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por</a:t>
            </a:r>
            <a:r>
              <a:rPr sz="1600" spc="-45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salud</a:t>
            </a:r>
            <a:r>
              <a:rPr sz="1600" spc="-75" dirty="0">
                <a:solidFill>
                  <a:srgbClr val="FF0000"/>
                </a:solidFill>
              </a:rPr>
              <a:t> </a:t>
            </a:r>
            <a:r>
              <a:rPr sz="1600" spc="-20" dirty="0">
                <a:solidFill>
                  <a:srgbClr val="FF0000"/>
                </a:solidFill>
              </a:rPr>
              <a:t>irrecuperable</a:t>
            </a:r>
            <a:r>
              <a:rPr sz="1600" spc="-6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o </a:t>
            </a:r>
            <a:r>
              <a:rPr sz="1600" spc="-345" dirty="0">
                <a:solidFill>
                  <a:srgbClr val="FF0000"/>
                </a:solidFill>
              </a:rPr>
              <a:t> </a:t>
            </a:r>
            <a:r>
              <a:rPr sz="1600" spc="-15" dirty="0">
                <a:solidFill>
                  <a:srgbClr val="FF0000"/>
                </a:solidFill>
              </a:rPr>
              <a:t>incompatible</a:t>
            </a:r>
            <a:r>
              <a:rPr sz="1600" spc="-70" dirty="0">
                <a:solidFill>
                  <a:srgbClr val="FF0000"/>
                </a:solidFill>
              </a:rPr>
              <a:t> </a:t>
            </a:r>
            <a:r>
              <a:rPr sz="1600" spc="-10" dirty="0">
                <a:solidFill>
                  <a:srgbClr val="FF0000"/>
                </a:solidFill>
              </a:rPr>
              <a:t>con</a:t>
            </a:r>
            <a:r>
              <a:rPr sz="1600" spc="-6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el</a:t>
            </a:r>
            <a:r>
              <a:rPr sz="1600" spc="-30" dirty="0">
                <a:solidFill>
                  <a:srgbClr val="FF0000"/>
                </a:solidFill>
              </a:rPr>
              <a:t> </a:t>
            </a:r>
            <a:r>
              <a:rPr sz="1600" spc="-15" dirty="0">
                <a:solidFill>
                  <a:srgbClr val="FF0000"/>
                </a:solidFill>
              </a:rPr>
              <a:t>desempeño</a:t>
            </a:r>
            <a:r>
              <a:rPr sz="1600" spc="-70" dirty="0">
                <a:solidFill>
                  <a:srgbClr val="FF0000"/>
                </a:solidFill>
              </a:rPr>
              <a:t> </a:t>
            </a:r>
            <a:r>
              <a:rPr sz="1600" spc="-5" dirty="0">
                <a:solidFill>
                  <a:srgbClr val="FF0000"/>
                </a:solidFill>
              </a:rPr>
              <a:t>(Art.4)</a:t>
            </a:r>
            <a:endParaRPr sz="1600" dirty="0"/>
          </a:p>
        </p:txBody>
      </p:sp>
      <p:sp>
        <p:nvSpPr>
          <p:cNvPr id="4" name="object 4"/>
          <p:cNvSpPr txBox="1"/>
          <p:nvPr/>
        </p:nvSpPr>
        <p:spPr>
          <a:xfrm>
            <a:off x="148234" y="1410665"/>
            <a:ext cx="22155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Calibri"/>
                <a:cs typeface="Calibri"/>
              </a:rPr>
              <a:t>Tener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calidad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planta</a:t>
            </a:r>
            <a:r>
              <a:rPr sz="12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contrata.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6163" y="1917334"/>
            <a:ext cx="7046214" cy="9169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98500" y="2290698"/>
            <a:ext cx="5647055" cy="54356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4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obtenga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haya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obtenido pensión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invalidez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cese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cargo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declaración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vacancia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salud irrecuperable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incompatible con el desempeño entre el </a:t>
            </a:r>
            <a:r>
              <a:rPr lang="es-CL" sz="1200" b="1" spc="-5" dirty="0">
                <a:solidFill>
                  <a:srgbClr val="FFFFFF"/>
                </a:solidFill>
                <a:latin typeface="Calibri"/>
                <a:cs typeface="Calibri"/>
              </a:rPr>
              <a:t>01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lang="es-CL" sz="1200" b="1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/201</a:t>
            </a:r>
            <a:r>
              <a:rPr lang="es-CL" sz="1200" b="1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 y </a:t>
            </a:r>
            <a:r>
              <a:rPr sz="1200" b="1" spc="-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s-CL" sz="1200" b="1" spc="-10" dirty="0">
                <a:solidFill>
                  <a:srgbClr val="FFFFFF"/>
                </a:solidFill>
                <a:latin typeface="Calibri"/>
                <a:cs typeface="Calibri"/>
              </a:rPr>
              <a:t>28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/0</a:t>
            </a:r>
            <a:r>
              <a:rPr lang="es-CL" sz="12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/20</a:t>
            </a:r>
            <a:r>
              <a:rPr lang="es-CL" sz="1200" b="1" dirty="0">
                <a:solidFill>
                  <a:srgbClr val="FFFFFF"/>
                </a:solidFill>
                <a:latin typeface="Calibri"/>
                <a:cs typeface="Calibri"/>
              </a:rPr>
              <a:t>22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(inclusive).</a:t>
            </a:r>
            <a:endParaRPr sz="1200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730" y="2915766"/>
            <a:ext cx="7046214" cy="105843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54380" y="3427579"/>
            <a:ext cx="51054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se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encuentre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afiliado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una AFP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(que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esté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cotizando</a:t>
            </a:r>
            <a:r>
              <a:rPr sz="12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hubiere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cotizado)</a:t>
            </a:r>
            <a:endParaRPr sz="1200" dirty="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16169" y="5146750"/>
            <a:ext cx="6835902" cy="1711250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303400" y="5119711"/>
            <a:ext cx="6261544" cy="169469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es-ES" sz="1200" b="1" dirty="0">
                <a:solidFill>
                  <a:srgbClr val="FFFFFF"/>
                </a:solidFill>
                <a:latin typeface="Calibri"/>
                <a:cs typeface="Calibri"/>
              </a:rPr>
              <a:t>A) Hayan cumplido 60 años de edad si son mujeres, o 65 años si son hombres, entre </a:t>
            </a:r>
            <a:r>
              <a:rPr lang="es-ES" sz="1200" b="1">
                <a:solidFill>
                  <a:srgbClr val="FFFFFF"/>
                </a:solidFill>
                <a:latin typeface="Calibri"/>
                <a:cs typeface="Calibri"/>
              </a:rPr>
              <a:t>el  01/03/2021 </a:t>
            </a:r>
            <a:r>
              <a:rPr lang="es-ES" sz="1200" b="1" dirty="0">
                <a:solidFill>
                  <a:srgbClr val="FFFFFF"/>
                </a:solidFill>
                <a:latin typeface="Calibri"/>
                <a:cs typeface="Calibri"/>
              </a:rPr>
              <a:t>y el 28/02/2022. Dichas edades deben cumplirse, dentro de los tres años  siguientes a la obtención de la referida pensión de invalidez, o cese en sus funciones  por declaración de vacancia por las causales antes señaladas, o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es-ES" sz="1200" b="1" dirty="0">
                <a:solidFill>
                  <a:srgbClr val="FFFFFF"/>
                </a:solidFill>
                <a:latin typeface="Calibri"/>
                <a:cs typeface="Calibri"/>
              </a:rPr>
              <a:t>B) Si no cumple el requisito de edad, podrá postular:</a:t>
            </a:r>
          </a:p>
          <a:p>
            <a:pPr marL="76200" indent="-64135">
              <a:lnSpc>
                <a:spcPct val="100000"/>
              </a:lnSpc>
              <a:spcBef>
                <a:spcPts val="415"/>
              </a:spcBef>
              <a:buSzPct val="90000"/>
              <a:buFont typeface="Calibri"/>
              <a:buChar char="•"/>
              <a:tabLst>
                <a:tab pos="76835" algn="l"/>
              </a:tabLst>
            </a:pP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tiene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30</a:t>
            </a:r>
            <a:r>
              <a:rPr sz="10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años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servicio</a:t>
            </a:r>
            <a:r>
              <a:rPr sz="10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10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fecha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 cese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endParaRPr sz="1000" dirty="0">
              <a:latin typeface="Calibri"/>
              <a:cs typeface="Calibri"/>
            </a:endParaRPr>
          </a:p>
          <a:p>
            <a:pPr marL="76200" indent="-64135">
              <a:lnSpc>
                <a:spcPct val="100000"/>
              </a:lnSpc>
              <a:spcBef>
                <a:spcPts val="85"/>
              </a:spcBef>
              <a:buSzPct val="90000"/>
              <a:buFont typeface="Calibri"/>
              <a:buChar char="•"/>
              <a:tabLst>
                <a:tab pos="76835" algn="l"/>
              </a:tabLst>
            </a:pP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cualquier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calidad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jurídica,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de planta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contrata</a:t>
            </a:r>
            <a:endParaRPr sz="1000" dirty="0">
              <a:latin typeface="Calibri"/>
              <a:cs typeface="Calibri"/>
            </a:endParaRPr>
          </a:p>
          <a:p>
            <a:pPr marL="76200" indent="-64135">
              <a:lnSpc>
                <a:spcPct val="100000"/>
              </a:lnSpc>
              <a:spcBef>
                <a:spcPts val="85"/>
              </a:spcBef>
              <a:buSzPct val="90000"/>
              <a:buFont typeface="Calibri"/>
              <a:buChar char="•"/>
              <a:tabLst>
                <a:tab pos="76835" algn="l"/>
              </a:tabLst>
            </a:pP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las universidades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0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Estado</a:t>
            </a:r>
            <a:endParaRPr sz="1000" dirty="0">
              <a:latin typeface="Calibri"/>
              <a:cs typeface="Calibri"/>
            </a:endParaRPr>
          </a:p>
          <a:p>
            <a:pPr marL="70485" marR="45085" indent="-58419">
              <a:lnSpc>
                <a:spcPts val="1090"/>
              </a:lnSpc>
              <a:spcBef>
                <a:spcPts val="215"/>
              </a:spcBef>
              <a:buSzPct val="90000"/>
              <a:buFont typeface="Calibri"/>
              <a:buChar char="•"/>
              <a:tabLst>
                <a:tab pos="76835" algn="l"/>
              </a:tabLst>
            </a:pP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Siempre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que al 31</a:t>
            </a:r>
            <a:r>
              <a:rPr sz="10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de diciembre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 año anterior al cese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haya</a:t>
            </a:r>
            <a:r>
              <a:rPr sz="10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tenido un mínimo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 5</a:t>
            </a:r>
            <a:r>
              <a:rPr sz="10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años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continuos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discontinuos.</a:t>
            </a:r>
            <a:endParaRPr sz="1000" dirty="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19099" y="4095728"/>
            <a:ext cx="7046214" cy="97613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990510" y="4239875"/>
            <a:ext cx="5557520" cy="37592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4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Que a la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fecha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del cese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funciones por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pensión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invalidez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declaración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vacancia, </a:t>
            </a:r>
            <a:r>
              <a:rPr sz="1200" b="1" spc="-2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haya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prestado</a:t>
            </a:r>
            <a:r>
              <a:rPr sz="1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periodo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inferior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10 años,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continuos</a:t>
            </a:r>
            <a:r>
              <a:rPr sz="12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spc="-5" dirty="0">
                <a:solidFill>
                  <a:srgbClr val="FFFFFF"/>
                </a:solidFill>
                <a:latin typeface="Calibri"/>
                <a:cs typeface="Calibri"/>
              </a:rPr>
              <a:t> discontinuos.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274783" y="1617122"/>
            <a:ext cx="1691005" cy="4021454"/>
            <a:chOff x="6335267" y="1764792"/>
            <a:chExt cx="1691005" cy="4021454"/>
          </a:xfrm>
        </p:grpSpPr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35267" y="1764792"/>
              <a:ext cx="723150" cy="70485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53783" y="2811780"/>
              <a:ext cx="723137" cy="70637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43343" y="3939514"/>
              <a:ext cx="723150" cy="70487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03007" y="5081016"/>
              <a:ext cx="723138" cy="7048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343915"/>
            <a:ext cx="561594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45" dirty="0"/>
              <a:t>Requisitos</a:t>
            </a:r>
            <a:r>
              <a:rPr sz="4400" spc="-110" dirty="0"/>
              <a:t> </a:t>
            </a:r>
            <a:r>
              <a:rPr sz="4400" spc="-20" dirty="0"/>
              <a:t>de</a:t>
            </a:r>
            <a:r>
              <a:rPr sz="4400" spc="-100" dirty="0"/>
              <a:t> </a:t>
            </a:r>
            <a:r>
              <a:rPr sz="4400" spc="-45" dirty="0"/>
              <a:t>Postulación</a:t>
            </a:r>
            <a:endParaRPr sz="44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EA905A7-2CC3-43E8-9936-09DF3C2C88A0}"/>
              </a:ext>
            </a:extLst>
          </p:cNvPr>
          <p:cNvSpPr/>
          <p:nvPr/>
        </p:nvSpPr>
        <p:spPr>
          <a:xfrm>
            <a:off x="79776" y="1447800"/>
            <a:ext cx="5486400" cy="33528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A091BB5-4B6D-4205-9ABD-246173CA1F2B}"/>
              </a:ext>
            </a:extLst>
          </p:cNvPr>
          <p:cNvSpPr txBox="1"/>
          <p:nvPr/>
        </p:nvSpPr>
        <p:spPr>
          <a:xfrm>
            <a:off x="87150" y="1677650"/>
            <a:ext cx="5486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b="1" dirty="0">
                <a:solidFill>
                  <a:schemeClr val="tx2"/>
                </a:solidFill>
              </a:rPr>
              <a:t>Deber postular a partir del martes 01 de marzo hasta el miércoles 31 de agosto del 2022</a:t>
            </a:r>
          </a:p>
          <a:p>
            <a:pPr algn="just"/>
            <a:endParaRPr lang="es-CL" sz="1400" b="1" dirty="0">
              <a:solidFill>
                <a:schemeClr val="tx2"/>
              </a:solidFill>
            </a:endParaRPr>
          </a:p>
          <a:p>
            <a:pPr algn="just"/>
            <a:r>
              <a:rPr lang="es-CL" sz="1400" b="1" dirty="0">
                <a:solidFill>
                  <a:schemeClr val="tx2"/>
                </a:solidFill>
              </a:rPr>
              <a:t>La postulación se debe realizar:</a:t>
            </a:r>
          </a:p>
          <a:p>
            <a:pPr algn="just"/>
            <a:r>
              <a:rPr lang="es-CL" sz="1400" b="1" dirty="0">
                <a:solidFill>
                  <a:schemeClr val="tx2"/>
                </a:solidFill>
              </a:rPr>
              <a:t>Adjuntando formulario de postulación</a:t>
            </a:r>
          </a:p>
          <a:p>
            <a:pPr algn="just"/>
            <a:r>
              <a:rPr lang="es-CL" sz="1400" b="1" dirty="0">
                <a:solidFill>
                  <a:schemeClr val="tx2"/>
                </a:solidFill>
              </a:rPr>
              <a:t>Adjuntando los documentos que se indican en el formulario</a:t>
            </a:r>
          </a:p>
          <a:p>
            <a:pPr algn="just"/>
            <a:r>
              <a:rPr lang="es-CL" sz="1400" b="1" dirty="0">
                <a:solidFill>
                  <a:schemeClr val="tx2"/>
                </a:solidFill>
              </a:rPr>
              <a:t>Presentarlos o Enviar a la Oficina de Personal de cada Organismo Universitario</a:t>
            </a:r>
          </a:p>
          <a:p>
            <a:endParaRPr lang="es-CL" sz="1400" b="1" dirty="0"/>
          </a:p>
          <a:p>
            <a:pPr algn="just"/>
            <a:r>
              <a:rPr lang="es-CL" sz="1400" b="1" dirty="0">
                <a:solidFill>
                  <a:srgbClr val="FF0000"/>
                </a:solidFill>
              </a:rPr>
              <a:t>Si no se postula dentro de dicho plazo, se entenderá que renuncia irrevocablemente a la bonificación adicional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1D39DCF-CF4B-417C-ADB4-BE11C9C3D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416" y="1692398"/>
            <a:ext cx="3389808" cy="373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55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-1" y="4289745"/>
            <a:ext cx="9144000" cy="2350135"/>
          </a:xfrm>
          <a:custGeom>
            <a:avLst/>
            <a:gdLst/>
            <a:ahLst/>
            <a:cxnLst/>
            <a:rect l="l" t="t" r="r" b="b"/>
            <a:pathLst>
              <a:path w="9144000" h="2350134">
                <a:moveTo>
                  <a:pt x="9144000" y="0"/>
                </a:moveTo>
                <a:lnTo>
                  <a:pt x="0" y="0"/>
                </a:lnTo>
                <a:lnTo>
                  <a:pt x="0" y="2350007"/>
                </a:lnTo>
                <a:lnTo>
                  <a:pt x="9144000" y="2350007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49174" rIns="0" bIns="0" rtlCol="0">
            <a:spAutoFit/>
          </a:bodyPr>
          <a:lstStyle/>
          <a:p>
            <a:pPr algn="ctr">
              <a:lnSpc>
                <a:spcPts val="2960"/>
              </a:lnSpc>
              <a:spcBef>
                <a:spcPts val="100"/>
              </a:spcBef>
            </a:pPr>
            <a:r>
              <a:rPr spc="-20" dirty="0"/>
              <a:t>Asignación</a:t>
            </a:r>
            <a:r>
              <a:rPr spc="-95" dirty="0"/>
              <a:t> </a:t>
            </a:r>
            <a:r>
              <a:rPr spc="-5" dirty="0"/>
              <a:t>de</a:t>
            </a:r>
            <a:r>
              <a:rPr spc="-80" dirty="0"/>
              <a:t> </a:t>
            </a:r>
            <a:r>
              <a:rPr dirty="0"/>
              <a:t>los</a:t>
            </a:r>
            <a:r>
              <a:rPr spc="-85" dirty="0"/>
              <a:t> </a:t>
            </a:r>
            <a:r>
              <a:rPr spc="-20" dirty="0"/>
              <a:t>cupos</a:t>
            </a:r>
          </a:p>
          <a:p>
            <a:pPr algn="ctr">
              <a:lnSpc>
                <a:spcPts val="2960"/>
              </a:lnSpc>
            </a:pPr>
            <a:r>
              <a:rPr dirty="0"/>
              <a:t>a</a:t>
            </a:r>
            <a:r>
              <a:rPr spc="-45" dirty="0"/>
              <a:t> </a:t>
            </a:r>
            <a:r>
              <a:rPr dirty="0"/>
              <a:t>la</a:t>
            </a:r>
            <a:r>
              <a:rPr spc="-65" dirty="0"/>
              <a:t> </a:t>
            </a:r>
            <a:r>
              <a:rPr spc="-30" dirty="0"/>
              <a:t>Universidad</a:t>
            </a:r>
            <a:r>
              <a:rPr spc="-65" dirty="0"/>
              <a:t> </a:t>
            </a:r>
            <a:r>
              <a:rPr spc="-15" dirty="0"/>
              <a:t>de</a:t>
            </a:r>
            <a:r>
              <a:rPr spc="-70" dirty="0"/>
              <a:t> </a:t>
            </a:r>
            <a:r>
              <a:rPr spc="-15" dirty="0"/>
              <a:t>Chile</a:t>
            </a:r>
            <a:r>
              <a:rPr spc="-85" dirty="0"/>
              <a:t> </a:t>
            </a:r>
            <a:r>
              <a:rPr spc="-10" dirty="0"/>
              <a:t>(Art.</a:t>
            </a:r>
            <a:r>
              <a:rPr spc="-65" dirty="0"/>
              <a:t> </a:t>
            </a:r>
            <a:r>
              <a:rPr dirty="0"/>
              <a:t>5,</a:t>
            </a:r>
            <a:r>
              <a:rPr spc="-50" dirty="0"/>
              <a:t> </a:t>
            </a:r>
            <a:r>
              <a:rPr dirty="0"/>
              <a:t>6</a:t>
            </a:r>
            <a:r>
              <a:rPr spc="-45" dirty="0"/>
              <a:t> </a:t>
            </a:r>
            <a:r>
              <a:rPr dirty="0"/>
              <a:t>y</a:t>
            </a:r>
            <a:r>
              <a:rPr spc="-45" dirty="0"/>
              <a:t> </a:t>
            </a:r>
            <a:r>
              <a:rPr dirty="0"/>
              <a:t>7)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194121" y="2052827"/>
            <a:ext cx="2864983" cy="4044632"/>
            <a:chOff x="194121" y="2052827"/>
            <a:chExt cx="2864983" cy="4044632"/>
          </a:xfrm>
        </p:grpSpPr>
        <p:sp>
          <p:nvSpPr>
            <p:cNvPr id="6" name="object 6"/>
            <p:cNvSpPr/>
            <p:nvPr/>
          </p:nvSpPr>
          <p:spPr>
            <a:xfrm>
              <a:off x="240974" y="2052827"/>
              <a:ext cx="2818130" cy="330835"/>
            </a:xfrm>
            <a:custGeom>
              <a:avLst/>
              <a:gdLst/>
              <a:ahLst/>
              <a:cxnLst/>
              <a:rect l="l" t="t" r="r" b="b"/>
              <a:pathLst>
                <a:path w="2818130" h="330835">
                  <a:moveTo>
                    <a:pt x="2817876" y="0"/>
                  </a:moveTo>
                  <a:lnTo>
                    <a:pt x="0" y="0"/>
                  </a:lnTo>
                  <a:lnTo>
                    <a:pt x="0" y="330708"/>
                  </a:lnTo>
                  <a:lnTo>
                    <a:pt x="2817876" y="330708"/>
                  </a:lnTo>
                  <a:lnTo>
                    <a:pt x="2817876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6595" y="2052828"/>
              <a:ext cx="2818130" cy="330835"/>
            </a:xfrm>
            <a:custGeom>
              <a:avLst/>
              <a:gdLst/>
              <a:ahLst/>
              <a:cxnLst/>
              <a:rect l="l" t="t" r="r" b="b"/>
              <a:pathLst>
                <a:path w="2818130" h="330835">
                  <a:moveTo>
                    <a:pt x="0" y="330708"/>
                  </a:moveTo>
                  <a:lnTo>
                    <a:pt x="2817876" y="330708"/>
                  </a:lnTo>
                  <a:lnTo>
                    <a:pt x="2817876" y="0"/>
                  </a:lnTo>
                  <a:lnTo>
                    <a:pt x="0" y="0"/>
                  </a:lnTo>
                  <a:lnTo>
                    <a:pt x="0" y="330708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4121" y="5344031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207264" y="0"/>
                  </a:moveTo>
                  <a:lnTo>
                    <a:pt x="0" y="0"/>
                  </a:lnTo>
                  <a:lnTo>
                    <a:pt x="0" y="207263"/>
                  </a:lnTo>
                  <a:lnTo>
                    <a:pt x="207264" y="207263"/>
                  </a:lnTo>
                  <a:lnTo>
                    <a:pt x="20726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4121" y="5889814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0" y="207263"/>
                  </a:moveTo>
                  <a:lnTo>
                    <a:pt x="207264" y="207263"/>
                  </a:lnTo>
                  <a:lnTo>
                    <a:pt x="207264" y="0"/>
                  </a:lnTo>
                  <a:lnTo>
                    <a:pt x="0" y="0"/>
                  </a:lnTo>
                  <a:lnTo>
                    <a:pt x="0" y="207263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20776" y="1435988"/>
            <a:ext cx="2453005" cy="5797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>
              <a:lnSpc>
                <a:spcPts val="2090"/>
              </a:lnSpc>
              <a:spcBef>
                <a:spcPts val="320"/>
              </a:spcBef>
            </a:pP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Si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213E8D"/>
                </a:solidFill>
                <a:latin typeface="Calibri"/>
                <a:cs typeface="Calibri"/>
              </a:rPr>
              <a:t>hay</a:t>
            </a:r>
            <a:r>
              <a:rPr sz="19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213E8D"/>
                </a:solidFill>
                <a:latin typeface="Calibri"/>
                <a:cs typeface="Calibri"/>
              </a:rPr>
              <a:t>mayor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número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900" b="1" spc="-4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postulantes</a:t>
            </a:r>
            <a:r>
              <a:rPr sz="1900" b="1" spc="-2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que cupos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6595" y="2659379"/>
            <a:ext cx="207645" cy="207645"/>
          </a:xfrm>
          <a:custGeom>
            <a:avLst/>
            <a:gdLst/>
            <a:ahLst/>
            <a:cxnLst/>
            <a:rect l="l" t="t" r="r" b="b"/>
            <a:pathLst>
              <a:path w="207645" h="207644">
                <a:moveTo>
                  <a:pt x="0" y="207263"/>
                </a:moveTo>
                <a:lnTo>
                  <a:pt x="207264" y="207263"/>
                </a:lnTo>
                <a:lnTo>
                  <a:pt x="207264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6595" y="3142488"/>
            <a:ext cx="207645" cy="205740"/>
          </a:xfrm>
          <a:custGeom>
            <a:avLst/>
            <a:gdLst/>
            <a:ahLst/>
            <a:cxnLst/>
            <a:rect l="l" t="t" r="r" b="b"/>
            <a:pathLst>
              <a:path w="207645" h="205739">
                <a:moveTo>
                  <a:pt x="0" y="205739"/>
                </a:moveTo>
                <a:lnTo>
                  <a:pt x="207264" y="205739"/>
                </a:lnTo>
                <a:lnTo>
                  <a:pt x="207264" y="0"/>
                </a:lnTo>
                <a:lnTo>
                  <a:pt x="0" y="0"/>
                </a:lnTo>
                <a:lnTo>
                  <a:pt x="0" y="205739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6595" y="3624071"/>
            <a:ext cx="207645" cy="207645"/>
          </a:xfrm>
          <a:custGeom>
            <a:avLst/>
            <a:gdLst/>
            <a:ahLst/>
            <a:cxnLst/>
            <a:rect l="l" t="t" r="r" b="b"/>
            <a:pathLst>
              <a:path w="207645" h="207645">
                <a:moveTo>
                  <a:pt x="0" y="207263"/>
                </a:moveTo>
                <a:lnTo>
                  <a:pt x="207264" y="207263"/>
                </a:lnTo>
                <a:lnTo>
                  <a:pt x="207264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67055" y="2330069"/>
            <a:ext cx="2465070" cy="212534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200" b="1" spc="-25" dirty="0">
                <a:solidFill>
                  <a:srgbClr val="FF0000"/>
                </a:solidFill>
                <a:latin typeface="Calibri"/>
                <a:cs typeface="Calibri"/>
              </a:rPr>
              <a:t>PARA</a:t>
            </a: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LA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CONFECCIÓN</a:t>
            </a:r>
            <a:r>
              <a:rPr sz="1200" b="1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DEL</a:t>
            </a:r>
            <a:r>
              <a:rPr sz="1200" b="1" spc="-20" dirty="0">
                <a:solidFill>
                  <a:srgbClr val="FF0000"/>
                </a:solidFill>
                <a:latin typeface="Calibri"/>
                <a:cs typeface="Calibri"/>
              </a:rPr>
              <a:t> LISTADO:</a:t>
            </a:r>
            <a:endParaRPr sz="1200">
              <a:latin typeface="Calibri"/>
              <a:cs typeface="Calibri"/>
            </a:endParaRPr>
          </a:p>
          <a:p>
            <a:pPr marL="12700" marR="38735">
              <a:lnSpc>
                <a:spcPct val="91700"/>
              </a:lnSpc>
              <a:spcBef>
                <a:spcPts val="715"/>
              </a:spcBef>
            </a:pP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1°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Se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preferirá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a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aquéllos con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un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mayor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número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días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por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sobre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edad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legal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para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pensionarse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por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vejez </a:t>
            </a:r>
            <a:r>
              <a:rPr sz="1200" b="1" spc="-26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(desde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el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inicio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del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período de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postulación).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91700"/>
              </a:lnSpc>
              <a:spcBef>
                <a:spcPts val="580"/>
              </a:spcBef>
            </a:pP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2°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En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igualdad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condiciones,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se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preferirá</a:t>
            </a:r>
            <a:r>
              <a:rPr sz="1200" b="1" spc="-3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a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los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que</a:t>
            </a:r>
            <a:r>
              <a:rPr sz="1200" b="1" spc="-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tengan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 más años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254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servicio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en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universidad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estatal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 empleadora,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y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luego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en todas las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universidades</a:t>
            </a:r>
            <a:r>
              <a:rPr sz="1200" b="1" spc="-2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estatales.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96595" y="4107179"/>
            <a:ext cx="207645" cy="207645"/>
          </a:xfrm>
          <a:custGeom>
            <a:avLst/>
            <a:gdLst/>
            <a:ahLst/>
            <a:cxnLst/>
            <a:rect l="l" t="t" r="r" b="b"/>
            <a:pathLst>
              <a:path w="207645" h="207645">
                <a:moveTo>
                  <a:pt x="0" y="207264"/>
                </a:moveTo>
                <a:lnTo>
                  <a:pt x="207264" y="207264"/>
                </a:lnTo>
                <a:lnTo>
                  <a:pt x="207264" y="0"/>
                </a:lnTo>
                <a:lnTo>
                  <a:pt x="0" y="0"/>
                </a:lnTo>
                <a:lnTo>
                  <a:pt x="0" y="207264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67055" y="4571238"/>
            <a:ext cx="2456815" cy="104521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ct val="91500"/>
              </a:lnSpc>
              <a:spcBef>
                <a:spcPts val="220"/>
              </a:spcBef>
            </a:pP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3°</a:t>
            </a:r>
            <a:r>
              <a:rPr sz="12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Si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persiste</a:t>
            </a:r>
            <a:r>
              <a:rPr sz="1200" b="1" spc="-3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</a:t>
            </a:r>
            <a:r>
              <a:rPr sz="1200" b="1" spc="-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igualdad,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se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preferirá</a:t>
            </a:r>
            <a:r>
              <a:rPr sz="1200" b="1" spc="-3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a </a:t>
            </a:r>
            <a:r>
              <a:rPr sz="1200" b="1" spc="-254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los que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tengan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el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mayor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número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días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reposo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licencias médicas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cursadas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durante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los 365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días corridos </a:t>
            </a:r>
            <a:r>
              <a:rPr sz="1200" b="1" spc="-26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inmediatamente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anteriores al</a:t>
            </a:r>
            <a:r>
              <a:rPr sz="12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inicio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del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respectivo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período</a:t>
            </a:r>
            <a:r>
              <a:rPr sz="1200" b="1" spc="-3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postulación.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96595" y="4590288"/>
            <a:ext cx="207645" cy="205740"/>
          </a:xfrm>
          <a:custGeom>
            <a:avLst/>
            <a:gdLst/>
            <a:ahLst/>
            <a:cxnLst/>
            <a:rect l="l" t="t" r="r" b="b"/>
            <a:pathLst>
              <a:path w="207645" h="205739">
                <a:moveTo>
                  <a:pt x="0" y="205739"/>
                </a:moveTo>
                <a:lnTo>
                  <a:pt x="207264" y="205739"/>
                </a:lnTo>
                <a:lnTo>
                  <a:pt x="207264" y="0"/>
                </a:lnTo>
                <a:lnTo>
                  <a:pt x="0" y="0"/>
                </a:lnTo>
                <a:lnTo>
                  <a:pt x="0" y="205739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67055" y="5844336"/>
            <a:ext cx="2396490" cy="87947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ct val="91700"/>
              </a:lnSpc>
              <a:spcBef>
                <a:spcPts val="219"/>
              </a:spcBef>
            </a:pP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4°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En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todo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caso,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si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aplicados todos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los </a:t>
            </a:r>
            <a:r>
              <a:rPr sz="1200" b="1" spc="-26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criterios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selección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persiste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igualdad,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resolverá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máxima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 autoridad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la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universidad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respectiva.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186175" y="2052890"/>
            <a:ext cx="2818130" cy="2586421"/>
            <a:chOff x="3156203" y="2052828"/>
            <a:chExt cx="2818130" cy="2586421"/>
          </a:xfrm>
        </p:grpSpPr>
        <p:sp>
          <p:nvSpPr>
            <p:cNvPr id="20" name="object 20"/>
            <p:cNvSpPr/>
            <p:nvPr/>
          </p:nvSpPr>
          <p:spPr>
            <a:xfrm>
              <a:off x="3156203" y="2052828"/>
              <a:ext cx="2818130" cy="330835"/>
            </a:xfrm>
            <a:custGeom>
              <a:avLst/>
              <a:gdLst/>
              <a:ahLst/>
              <a:cxnLst/>
              <a:rect l="l" t="t" r="r" b="b"/>
              <a:pathLst>
                <a:path w="2818129" h="330835">
                  <a:moveTo>
                    <a:pt x="2817875" y="0"/>
                  </a:moveTo>
                  <a:lnTo>
                    <a:pt x="0" y="0"/>
                  </a:lnTo>
                  <a:lnTo>
                    <a:pt x="0" y="330708"/>
                  </a:lnTo>
                  <a:lnTo>
                    <a:pt x="2817875" y="330708"/>
                  </a:lnTo>
                  <a:lnTo>
                    <a:pt x="2817875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156203" y="2052828"/>
              <a:ext cx="2818130" cy="330835"/>
            </a:xfrm>
            <a:custGeom>
              <a:avLst/>
              <a:gdLst/>
              <a:ahLst/>
              <a:cxnLst/>
              <a:rect l="l" t="t" r="r" b="b"/>
              <a:pathLst>
                <a:path w="2818129" h="330835">
                  <a:moveTo>
                    <a:pt x="0" y="330708"/>
                  </a:moveTo>
                  <a:lnTo>
                    <a:pt x="2817875" y="330708"/>
                  </a:lnTo>
                  <a:lnTo>
                    <a:pt x="2817875" y="0"/>
                  </a:lnTo>
                  <a:lnTo>
                    <a:pt x="0" y="0"/>
                  </a:lnTo>
                  <a:lnTo>
                    <a:pt x="0" y="330708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200907" y="4431604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207264" y="0"/>
                  </a:moveTo>
                  <a:lnTo>
                    <a:pt x="0" y="0"/>
                  </a:lnTo>
                  <a:lnTo>
                    <a:pt x="0" y="207263"/>
                  </a:lnTo>
                  <a:lnTo>
                    <a:pt x="207264" y="207263"/>
                  </a:lnTo>
                  <a:lnTo>
                    <a:pt x="20726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156203" y="2176272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0" y="207263"/>
                  </a:moveTo>
                  <a:lnTo>
                    <a:pt x="207264" y="207263"/>
                  </a:lnTo>
                  <a:lnTo>
                    <a:pt x="207264" y="0"/>
                  </a:lnTo>
                  <a:lnTo>
                    <a:pt x="0" y="0"/>
                  </a:lnTo>
                  <a:lnTo>
                    <a:pt x="0" y="207263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180079" y="1435988"/>
            <a:ext cx="2586990" cy="5797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>
              <a:lnSpc>
                <a:spcPts val="2090"/>
              </a:lnSpc>
              <a:spcBef>
                <a:spcPts val="320"/>
              </a:spcBef>
            </a:pP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Si no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alcanza</a:t>
            </a:r>
            <a:r>
              <a:rPr sz="19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el</a:t>
            </a:r>
            <a:r>
              <a:rPr sz="1900" b="1" spc="-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cupo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213E8D"/>
                </a:solidFill>
                <a:latin typeface="Calibri"/>
                <a:cs typeface="Calibri"/>
              </a:rPr>
              <a:t>para </a:t>
            </a:r>
            <a:r>
              <a:rPr sz="1900" b="1" spc="-4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persona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114287" y="2052828"/>
            <a:ext cx="2819400" cy="2527872"/>
            <a:chOff x="6114287" y="2052828"/>
            <a:chExt cx="2819400" cy="2527872"/>
          </a:xfrm>
        </p:grpSpPr>
        <p:sp>
          <p:nvSpPr>
            <p:cNvPr id="26" name="object 26"/>
            <p:cNvSpPr/>
            <p:nvPr/>
          </p:nvSpPr>
          <p:spPr>
            <a:xfrm>
              <a:off x="6114287" y="2052828"/>
              <a:ext cx="2819400" cy="330835"/>
            </a:xfrm>
            <a:custGeom>
              <a:avLst/>
              <a:gdLst/>
              <a:ahLst/>
              <a:cxnLst/>
              <a:rect l="l" t="t" r="r" b="b"/>
              <a:pathLst>
                <a:path w="2819400" h="330835">
                  <a:moveTo>
                    <a:pt x="2819400" y="0"/>
                  </a:moveTo>
                  <a:lnTo>
                    <a:pt x="0" y="0"/>
                  </a:lnTo>
                  <a:lnTo>
                    <a:pt x="0" y="330708"/>
                  </a:lnTo>
                  <a:lnTo>
                    <a:pt x="2819400" y="330708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0E6E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114287" y="2052828"/>
              <a:ext cx="2819400" cy="330835"/>
            </a:xfrm>
            <a:custGeom>
              <a:avLst/>
              <a:gdLst/>
              <a:ahLst/>
              <a:cxnLst/>
              <a:rect l="l" t="t" r="r" b="b"/>
              <a:pathLst>
                <a:path w="2819400" h="330835">
                  <a:moveTo>
                    <a:pt x="0" y="330708"/>
                  </a:moveTo>
                  <a:lnTo>
                    <a:pt x="2819400" y="330708"/>
                  </a:lnTo>
                  <a:lnTo>
                    <a:pt x="2819400" y="0"/>
                  </a:lnTo>
                  <a:lnTo>
                    <a:pt x="0" y="0"/>
                  </a:lnTo>
                  <a:lnTo>
                    <a:pt x="0" y="330708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114287" y="4373055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207263" y="0"/>
                  </a:moveTo>
                  <a:lnTo>
                    <a:pt x="0" y="0"/>
                  </a:lnTo>
                  <a:lnTo>
                    <a:pt x="0" y="207263"/>
                  </a:lnTo>
                  <a:lnTo>
                    <a:pt x="207263" y="207263"/>
                  </a:lnTo>
                  <a:lnTo>
                    <a:pt x="207263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114287" y="2176272"/>
              <a:ext cx="207645" cy="207645"/>
            </a:xfrm>
            <a:custGeom>
              <a:avLst/>
              <a:gdLst/>
              <a:ahLst/>
              <a:cxnLst/>
              <a:rect l="l" t="t" r="r" b="b"/>
              <a:pathLst>
                <a:path w="207645" h="207644">
                  <a:moveTo>
                    <a:pt x="0" y="207263"/>
                  </a:moveTo>
                  <a:lnTo>
                    <a:pt x="207263" y="207263"/>
                  </a:lnTo>
                  <a:lnTo>
                    <a:pt x="207263" y="0"/>
                  </a:lnTo>
                  <a:lnTo>
                    <a:pt x="0" y="0"/>
                  </a:lnTo>
                  <a:lnTo>
                    <a:pt x="0" y="207263"/>
                  </a:lnTo>
                  <a:close/>
                </a:path>
              </a:pathLst>
            </a:custGeom>
            <a:ln w="12192">
              <a:solidFill>
                <a:srgbClr val="0E6E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6139434" y="1435988"/>
            <a:ext cx="2416175" cy="5797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>
              <a:lnSpc>
                <a:spcPts val="2090"/>
              </a:lnSpc>
              <a:spcBef>
                <a:spcPts val="320"/>
              </a:spcBef>
            </a:pP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Si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persona</a:t>
            </a:r>
            <a:r>
              <a:rPr sz="19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desiste</a:t>
            </a:r>
            <a:r>
              <a:rPr sz="1900" b="1" spc="-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del </a:t>
            </a:r>
            <a:r>
              <a:rPr sz="1900" b="1" spc="-41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213E8D"/>
                </a:solidFill>
                <a:latin typeface="Calibri"/>
                <a:cs typeface="Calibri"/>
              </a:rPr>
              <a:t>cupo</a:t>
            </a:r>
            <a:r>
              <a:rPr sz="1900" b="1" spc="-5" dirty="0">
                <a:solidFill>
                  <a:srgbClr val="213E8D"/>
                </a:solidFill>
                <a:latin typeface="Calibri"/>
                <a:cs typeface="Calibri"/>
              </a:rPr>
              <a:t> asignado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114288" y="2659379"/>
            <a:ext cx="207645" cy="207645"/>
          </a:xfrm>
          <a:custGeom>
            <a:avLst/>
            <a:gdLst/>
            <a:ahLst/>
            <a:cxnLst/>
            <a:rect l="l" t="t" r="r" b="b"/>
            <a:pathLst>
              <a:path w="207645" h="207644">
                <a:moveTo>
                  <a:pt x="0" y="207263"/>
                </a:moveTo>
                <a:lnTo>
                  <a:pt x="207263" y="207263"/>
                </a:lnTo>
                <a:lnTo>
                  <a:pt x="207263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6385940" y="2430907"/>
            <a:ext cx="2323465" cy="87947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ct val="91700"/>
              </a:lnSpc>
              <a:spcBef>
                <a:spcPts val="219"/>
              </a:spcBef>
            </a:pP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Dicho cupo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se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reasignará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por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la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respectiva universidad,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siguiendo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estrictamente</a:t>
            </a:r>
            <a:r>
              <a:rPr sz="1200" b="1" spc="-5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el</a:t>
            </a:r>
            <a:r>
              <a:rPr sz="1200" b="1" spc="-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orden</a:t>
            </a:r>
            <a:r>
              <a:rPr sz="1200" b="1" spc="-5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del</a:t>
            </a:r>
            <a:r>
              <a:rPr sz="1200" b="1" spc="-3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listado</a:t>
            </a:r>
            <a:r>
              <a:rPr sz="12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26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seleccionados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preferentes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(lista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espera).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114288" y="3681984"/>
            <a:ext cx="207645" cy="207645"/>
          </a:xfrm>
          <a:custGeom>
            <a:avLst/>
            <a:gdLst/>
            <a:ahLst/>
            <a:cxnLst/>
            <a:rect l="l" t="t" r="r" b="b"/>
            <a:pathLst>
              <a:path w="207645" h="207645">
                <a:moveTo>
                  <a:pt x="0" y="207263"/>
                </a:moveTo>
                <a:lnTo>
                  <a:pt x="207263" y="207263"/>
                </a:lnTo>
                <a:lnTo>
                  <a:pt x="207263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6385940" y="3619957"/>
            <a:ext cx="2454275" cy="87947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ct val="91700"/>
              </a:lnSpc>
              <a:spcBef>
                <a:spcPts val="220"/>
              </a:spcBef>
            </a:pP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IMPORTANTE:</a:t>
            </a:r>
            <a:r>
              <a:rPr sz="1200" b="1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Las</a:t>
            </a:r>
            <a:r>
              <a:rPr sz="1200" b="1" spc="-3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mujeres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menores</a:t>
            </a:r>
            <a:r>
              <a:rPr sz="1200" b="1" spc="-6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254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65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años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de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edad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que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habiéndoles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1200" b="1" spc="-15" dirty="0">
                <a:solidFill>
                  <a:srgbClr val="213E8D"/>
                </a:solidFill>
                <a:latin typeface="Calibri"/>
                <a:cs typeface="Calibri"/>
              </a:rPr>
              <a:t>asignado </a:t>
            </a:r>
            <a:r>
              <a:rPr sz="1200" b="1" spc="-5" dirty="0">
                <a:solidFill>
                  <a:srgbClr val="213E8D"/>
                </a:solidFill>
                <a:latin typeface="Calibri"/>
                <a:cs typeface="Calibri"/>
              </a:rPr>
              <a:t>un cupo, </a:t>
            </a:r>
            <a:r>
              <a:rPr sz="1200" b="1" dirty="0">
                <a:solidFill>
                  <a:srgbClr val="213E8D"/>
                </a:solidFill>
                <a:latin typeface="Calibri"/>
                <a:cs typeface="Calibri"/>
              </a:rPr>
              <a:t>se </a:t>
            </a:r>
            <a:r>
              <a:rPr sz="1200" b="1" spc="-10" dirty="0">
                <a:solidFill>
                  <a:srgbClr val="213E8D"/>
                </a:solidFill>
                <a:latin typeface="Calibri"/>
                <a:cs typeface="Calibri"/>
              </a:rPr>
              <a:t>desistieren,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no 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conservarán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su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cupo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para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los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años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siguientes</a:t>
            </a:r>
            <a:r>
              <a:rPr sz="12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deben</a:t>
            </a:r>
            <a:r>
              <a:rPr sz="12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volver</a:t>
            </a:r>
            <a:r>
              <a:rPr sz="12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postular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418593" y="2474150"/>
            <a:ext cx="19850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Si el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postulante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cumple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con los </a:t>
            </a:r>
            <a:r>
              <a:rPr sz="1200" b="1" spc="-2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requisitos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para acceder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la </a:t>
            </a:r>
            <a:r>
              <a:rPr sz="12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bonificación.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460127" y="3221288"/>
            <a:ext cx="2324735" cy="1306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Y</a:t>
            </a:r>
            <a:r>
              <a:rPr sz="1200" b="1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no</a:t>
            </a:r>
            <a:r>
              <a:rPr sz="1200" b="1" spc="3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fuere</a:t>
            </a:r>
            <a:r>
              <a:rPr sz="1200" b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seleccionado</a:t>
            </a:r>
            <a:r>
              <a:rPr sz="1200" b="1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por</a:t>
            </a:r>
            <a:r>
              <a:rPr sz="1200" b="1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falta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 de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cupo,</a:t>
            </a:r>
            <a:r>
              <a:rPr sz="12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pasará</a:t>
            </a: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2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integrar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en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 forma </a:t>
            </a:r>
            <a:r>
              <a:rPr sz="1200" b="1" spc="-2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preferente</a:t>
            </a:r>
            <a:r>
              <a:rPr sz="12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el</a:t>
            </a:r>
            <a:r>
              <a:rPr sz="1200" b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listado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 de 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seleccionados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del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proceso</a:t>
            </a: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que 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corresponda</a:t>
            </a:r>
            <a:r>
              <a:rPr sz="1200" b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al</a:t>
            </a:r>
            <a:r>
              <a:rPr sz="1200" b="1" spc="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año</a:t>
            </a:r>
            <a:r>
              <a:rPr sz="1200" b="1" spc="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200" b="1" spc="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años </a:t>
            </a:r>
            <a:r>
              <a:rPr sz="12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libri"/>
                <a:cs typeface="Calibri"/>
              </a:rPr>
              <a:t>siguientes</a:t>
            </a:r>
            <a:r>
              <a:rPr sz="12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(lista</a:t>
            </a:r>
            <a:r>
              <a:rPr sz="12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 espera),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sin 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necesidad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 de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 realizar</a:t>
            </a:r>
            <a:r>
              <a:rPr sz="12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una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nueva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60127" y="4531023"/>
            <a:ext cx="8070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post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u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sz="1200" b="1" spc="-5" dirty="0">
                <a:solidFill>
                  <a:srgbClr val="001F5F"/>
                </a:solidFill>
                <a:latin typeface="Calibri"/>
                <a:cs typeface="Calibri"/>
              </a:rPr>
              <a:t>ac</a:t>
            </a:r>
            <a:r>
              <a:rPr sz="1200" b="1" spc="5" dirty="0">
                <a:solidFill>
                  <a:srgbClr val="001F5F"/>
                </a:solidFill>
                <a:latin typeface="Calibri"/>
                <a:cs typeface="Calibri"/>
              </a:rPr>
              <a:t>i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ó</a:t>
            </a:r>
            <a:r>
              <a:rPr sz="1200" b="1" spc="15" dirty="0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sz="1200" b="1" dirty="0">
                <a:solidFill>
                  <a:srgbClr val="001F5F"/>
                </a:solidFill>
                <a:latin typeface="Calibri"/>
                <a:cs typeface="Calibri"/>
              </a:rPr>
              <a:t>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180588" y="2577083"/>
            <a:ext cx="205740" cy="207645"/>
          </a:xfrm>
          <a:custGeom>
            <a:avLst/>
            <a:gdLst/>
            <a:ahLst/>
            <a:cxnLst/>
            <a:rect l="l" t="t" r="r" b="b"/>
            <a:pathLst>
              <a:path w="205739" h="207644">
                <a:moveTo>
                  <a:pt x="0" y="207263"/>
                </a:moveTo>
                <a:lnTo>
                  <a:pt x="205739" y="207263"/>
                </a:lnTo>
                <a:lnTo>
                  <a:pt x="205739" y="0"/>
                </a:lnTo>
                <a:lnTo>
                  <a:pt x="0" y="0"/>
                </a:lnTo>
                <a:lnTo>
                  <a:pt x="0" y="207263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194304" y="3256788"/>
            <a:ext cx="207645" cy="205740"/>
          </a:xfrm>
          <a:custGeom>
            <a:avLst/>
            <a:gdLst/>
            <a:ahLst/>
            <a:cxnLst/>
            <a:rect l="l" t="t" r="r" b="b"/>
            <a:pathLst>
              <a:path w="207645" h="205739">
                <a:moveTo>
                  <a:pt x="0" y="205739"/>
                </a:moveTo>
                <a:lnTo>
                  <a:pt x="207264" y="205739"/>
                </a:lnTo>
                <a:lnTo>
                  <a:pt x="207264" y="0"/>
                </a:lnTo>
                <a:lnTo>
                  <a:pt x="0" y="0"/>
                </a:lnTo>
                <a:lnTo>
                  <a:pt x="0" y="205739"/>
                </a:lnTo>
                <a:close/>
              </a:path>
            </a:pathLst>
          </a:custGeom>
          <a:ln w="12192">
            <a:solidFill>
              <a:srgbClr val="0E6E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6095" y="1267967"/>
            <a:ext cx="9156192" cy="391820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7542" y="343915"/>
            <a:ext cx="48298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35" dirty="0">
                <a:solidFill>
                  <a:srgbClr val="213E8D"/>
                </a:solidFill>
              </a:rPr>
              <a:t>Notificación</a:t>
            </a:r>
            <a:r>
              <a:rPr sz="4400" spc="-130" dirty="0">
                <a:solidFill>
                  <a:srgbClr val="213E8D"/>
                </a:solidFill>
              </a:rPr>
              <a:t> </a:t>
            </a:r>
            <a:r>
              <a:rPr sz="4400" spc="-20" dirty="0">
                <a:solidFill>
                  <a:srgbClr val="213E8D"/>
                </a:solidFill>
              </a:rPr>
              <a:t>de</a:t>
            </a:r>
            <a:r>
              <a:rPr sz="4400" spc="-100" dirty="0">
                <a:solidFill>
                  <a:srgbClr val="213E8D"/>
                </a:solidFill>
              </a:rPr>
              <a:t> </a:t>
            </a:r>
            <a:r>
              <a:rPr sz="4400" spc="-35" dirty="0">
                <a:solidFill>
                  <a:srgbClr val="213E8D"/>
                </a:solidFill>
              </a:rPr>
              <a:t>Cupos</a:t>
            </a:r>
            <a:endParaRPr sz="4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491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1330</Words>
  <Application>Microsoft Office PowerPoint</Application>
  <PresentationFormat>Presentación en pantalla (4:3)</PresentationFormat>
  <Paragraphs>138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Arial MT</vt:lpstr>
      <vt:lpstr>Calibri</vt:lpstr>
      <vt:lpstr>Calibri Light</vt:lpstr>
      <vt:lpstr>Times New Roman</vt:lpstr>
      <vt:lpstr>Office Theme</vt:lpstr>
      <vt:lpstr>Presentación de PowerPoint</vt:lpstr>
      <vt:lpstr>Leyes a Considerar</vt:lpstr>
      <vt:lpstr>Monto Bonificación Adicional</vt:lpstr>
      <vt:lpstr>Cupos totales asignados a  Universidades de Estado: 2.870</vt:lpstr>
      <vt:lpstr>Requisitos de Postulación</vt:lpstr>
      <vt:lpstr>Requisitos de Postulación PARA CASOS de Pensión de invalidez o cese de cargo por salud irrecuperable o  incompatible con el desempeño (Art.4)</vt:lpstr>
      <vt:lpstr>Requisitos de Postulación</vt:lpstr>
      <vt:lpstr>Asignación de los cupos a la Universidad de Chile (Art. 5, 6 y 7)</vt:lpstr>
      <vt:lpstr>Notificación de Cupos</vt:lpstr>
      <vt:lpstr>Renuncia al cargo</vt:lpstr>
      <vt:lpstr>Pago de Beneficios  y Cese de Funciones</vt:lpstr>
      <vt:lpstr>Incompatibilidades y Recontrataciones</vt:lpstr>
      <vt:lpstr>Para mayor información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Incentivo al Retiro 20.996</dc:title>
  <dc:creator>Raisa González</dc:creator>
  <cp:lastModifiedBy>diego abel duran toledo</cp:lastModifiedBy>
  <cp:revision>9</cp:revision>
  <dcterms:created xsi:type="dcterms:W3CDTF">2022-01-10T18:23:49Z</dcterms:created>
  <dcterms:modified xsi:type="dcterms:W3CDTF">2022-03-14T13:32:18Z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2022-01-10T00:00:00Z</vt:filetime>
  </property>
</Properties>
</file>