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2" r:id="rId2"/>
    <p:sldId id="273" r:id="rId3"/>
    <p:sldId id="274" r:id="rId4"/>
    <p:sldId id="275" r:id="rId5"/>
    <p:sldId id="277" r:id="rId6"/>
    <p:sldId id="278" r:id="rId7"/>
    <p:sldId id="313" r:id="rId8"/>
    <p:sldId id="334" r:id="rId9"/>
  </p:sldIdLst>
  <p:sldSz cx="12192000" cy="68580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nda Aliaga Fernandez (ananda.aliaga)" initials="AAF(" lastIdx="36" clrIdx="0">
    <p:extLst>
      <p:ext uri="{19B8F6BF-5375-455C-9EA6-DF929625EA0E}">
        <p15:presenceInfo xmlns:p15="http://schemas.microsoft.com/office/powerpoint/2012/main" userId="313e633ee86bc4f7" providerId="Windows Live"/>
      </p:ext>
    </p:extLst>
  </p:cmAuthor>
  <p:cmAuthor id="2" name="Diego Abel Duran Toledo (diego.duran.t)" initials="DADT(" lastIdx="3" clrIdx="1">
    <p:extLst>
      <p:ext uri="{19B8F6BF-5375-455C-9EA6-DF929625EA0E}">
        <p15:presenceInfo xmlns:p15="http://schemas.microsoft.com/office/powerpoint/2012/main" userId="Diego Abel Duran Toledo (diego.duran.t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59"/>
    <p:restoredTop sz="95345"/>
  </p:normalViewPr>
  <p:slideViewPr>
    <p:cSldViewPr snapToGrid="0" snapToObjects="1" showGuides="1">
      <p:cViewPr varScale="1">
        <p:scale>
          <a:sx n="73" d="100"/>
          <a:sy n="73" d="100"/>
        </p:scale>
        <p:origin x="39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695181-4D0A-4F9F-B39E-208F67696B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FC0385A-5A39-47EE-8D41-43D258019495}">
      <dgm:prSet/>
      <dgm:spPr/>
      <dgm:t>
        <a:bodyPr/>
        <a:lstStyle/>
        <a:p>
          <a:r>
            <a:rPr lang="es-ES" dirty="0"/>
            <a:t>Tener 70 o más años de edad cumplidos, hasta el 1 de enero de 2024</a:t>
          </a:r>
          <a:endParaRPr lang="es-CL" dirty="0"/>
        </a:p>
      </dgm:t>
    </dgm:pt>
    <dgm:pt modelId="{07D1B4C6-EA58-496A-BAE7-5A66BCE1D511}" type="parTrans" cxnId="{D5FFA6CB-5E41-4CF6-8E59-FE7B9E6007BB}">
      <dgm:prSet/>
      <dgm:spPr/>
      <dgm:t>
        <a:bodyPr/>
        <a:lstStyle/>
        <a:p>
          <a:endParaRPr lang="es-CL"/>
        </a:p>
      </dgm:t>
    </dgm:pt>
    <dgm:pt modelId="{A8D8B1B6-DEB8-47FB-B294-8E1CA3D23430}" type="sibTrans" cxnId="{D5FFA6CB-5E41-4CF6-8E59-FE7B9E6007BB}">
      <dgm:prSet/>
      <dgm:spPr/>
      <dgm:t>
        <a:bodyPr/>
        <a:lstStyle/>
        <a:p>
          <a:endParaRPr lang="es-CL"/>
        </a:p>
      </dgm:t>
    </dgm:pt>
    <dgm:pt modelId="{42B5C5F9-694C-45A4-AC53-5EB9A74244D4}">
      <dgm:prSet/>
      <dgm:spPr/>
      <dgm:t>
        <a:bodyPr/>
        <a:lstStyle/>
        <a:p>
          <a:r>
            <a:rPr lang="es-CL"/>
            <a:t>Ser funcionario en calidad de planta o contrata</a:t>
          </a:r>
        </a:p>
      </dgm:t>
    </dgm:pt>
    <dgm:pt modelId="{667C744D-47D1-4140-99C6-518E4C4E5902}" type="parTrans" cxnId="{F85AF944-2515-46F0-9E86-34D3908023C4}">
      <dgm:prSet/>
      <dgm:spPr/>
      <dgm:t>
        <a:bodyPr/>
        <a:lstStyle/>
        <a:p>
          <a:endParaRPr lang="es-CL"/>
        </a:p>
      </dgm:t>
    </dgm:pt>
    <dgm:pt modelId="{B7BE0565-42BE-4DBB-BAF7-7682EF5A576F}" type="sibTrans" cxnId="{F85AF944-2515-46F0-9E86-34D3908023C4}">
      <dgm:prSet/>
      <dgm:spPr/>
      <dgm:t>
        <a:bodyPr/>
        <a:lstStyle/>
        <a:p>
          <a:endParaRPr lang="es-CL"/>
        </a:p>
      </dgm:t>
    </dgm:pt>
    <dgm:pt modelId="{D0BD8647-CE7D-4518-925F-1C3FDD1CC569}">
      <dgm:prSet/>
      <dgm:spPr/>
      <dgm:t>
        <a:bodyPr/>
        <a:lstStyle/>
        <a:p>
          <a:r>
            <a:rPr lang="es-CL"/>
            <a:t>Que haya prestado servicios en la casa de estudios, por un periodo no inferior a los 10 años continuos o discontinuos.</a:t>
          </a:r>
        </a:p>
      </dgm:t>
    </dgm:pt>
    <dgm:pt modelId="{BBB6AAB8-7970-4DF2-8C29-EC73CC356BB7}" type="parTrans" cxnId="{6E1B5DE0-298C-45B3-9E89-CBA16F144294}">
      <dgm:prSet/>
      <dgm:spPr/>
      <dgm:t>
        <a:bodyPr/>
        <a:lstStyle/>
        <a:p>
          <a:endParaRPr lang="es-CL"/>
        </a:p>
      </dgm:t>
    </dgm:pt>
    <dgm:pt modelId="{CEC72FD6-F567-4532-88EC-A5AE1D6B02E8}" type="sibTrans" cxnId="{6E1B5DE0-298C-45B3-9E89-CBA16F144294}">
      <dgm:prSet/>
      <dgm:spPr/>
      <dgm:t>
        <a:bodyPr/>
        <a:lstStyle/>
        <a:p>
          <a:endParaRPr lang="es-CL"/>
        </a:p>
      </dgm:t>
    </dgm:pt>
    <dgm:pt modelId="{29A94E2B-8E5B-4DC7-A87C-714DB0CEFBBA}" type="pres">
      <dgm:prSet presAssocID="{80695181-4D0A-4F9F-B39E-208F67696B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BA64E86-94B7-4785-A4D7-A68E67599A62}" type="pres">
      <dgm:prSet presAssocID="{2FC0385A-5A39-47EE-8D41-43D25801949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E3AC2B-E9C2-4313-B6B3-09538E0B42A9}" type="pres">
      <dgm:prSet presAssocID="{A8D8B1B6-DEB8-47FB-B294-8E1CA3D23430}" presName="spacer" presStyleCnt="0"/>
      <dgm:spPr/>
    </dgm:pt>
    <dgm:pt modelId="{8BEB21C3-5A2D-4402-8A63-B18748EE83A6}" type="pres">
      <dgm:prSet presAssocID="{42B5C5F9-694C-45A4-AC53-5EB9A74244D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02D594-6256-4781-9D79-0F4918525C33}" type="pres">
      <dgm:prSet presAssocID="{B7BE0565-42BE-4DBB-BAF7-7682EF5A576F}" presName="spacer" presStyleCnt="0"/>
      <dgm:spPr/>
    </dgm:pt>
    <dgm:pt modelId="{DE1D75DA-2FAB-4D00-ACAF-453BAABBBD5B}" type="pres">
      <dgm:prSet presAssocID="{D0BD8647-CE7D-4518-925F-1C3FDD1CC5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85AF944-2515-46F0-9E86-34D3908023C4}" srcId="{80695181-4D0A-4F9F-B39E-208F67696BB1}" destId="{42B5C5F9-694C-45A4-AC53-5EB9A74244D4}" srcOrd="1" destOrd="0" parTransId="{667C744D-47D1-4140-99C6-518E4C4E5902}" sibTransId="{B7BE0565-42BE-4DBB-BAF7-7682EF5A576F}"/>
    <dgm:cxn modelId="{D5FFA6CB-5E41-4CF6-8E59-FE7B9E6007BB}" srcId="{80695181-4D0A-4F9F-B39E-208F67696BB1}" destId="{2FC0385A-5A39-47EE-8D41-43D258019495}" srcOrd="0" destOrd="0" parTransId="{07D1B4C6-EA58-496A-BAE7-5A66BCE1D511}" sibTransId="{A8D8B1B6-DEB8-47FB-B294-8E1CA3D23430}"/>
    <dgm:cxn modelId="{CB41D453-9F86-49F8-AD38-B8BAE0303934}" type="presOf" srcId="{D0BD8647-CE7D-4518-925F-1C3FDD1CC569}" destId="{DE1D75DA-2FAB-4D00-ACAF-453BAABBBD5B}" srcOrd="0" destOrd="0" presId="urn:microsoft.com/office/officeart/2005/8/layout/vList2"/>
    <dgm:cxn modelId="{6E1B5DE0-298C-45B3-9E89-CBA16F144294}" srcId="{80695181-4D0A-4F9F-B39E-208F67696BB1}" destId="{D0BD8647-CE7D-4518-925F-1C3FDD1CC569}" srcOrd="2" destOrd="0" parTransId="{BBB6AAB8-7970-4DF2-8C29-EC73CC356BB7}" sibTransId="{CEC72FD6-F567-4532-88EC-A5AE1D6B02E8}"/>
    <dgm:cxn modelId="{5BB3951F-5C2C-4EEF-991D-E404ED826E91}" type="presOf" srcId="{2FC0385A-5A39-47EE-8D41-43D258019495}" destId="{3BA64E86-94B7-4785-A4D7-A68E67599A62}" srcOrd="0" destOrd="0" presId="urn:microsoft.com/office/officeart/2005/8/layout/vList2"/>
    <dgm:cxn modelId="{09A26A89-A227-44E1-A2EB-8EE29A175CA6}" type="presOf" srcId="{42B5C5F9-694C-45A4-AC53-5EB9A74244D4}" destId="{8BEB21C3-5A2D-4402-8A63-B18748EE83A6}" srcOrd="0" destOrd="0" presId="urn:microsoft.com/office/officeart/2005/8/layout/vList2"/>
    <dgm:cxn modelId="{89528354-5436-4C56-B41B-45C46633DCE6}" type="presOf" srcId="{80695181-4D0A-4F9F-B39E-208F67696BB1}" destId="{29A94E2B-8E5B-4DC7-A87C-714DB0CEFBBA}" srcOrd="0" destOrd="0" presId="urn:microsoft.com/office/officeart/2005/8/layout/vList2"/>
    <dgm:cxn modelId="{39572E5E-8317-4351-B392-2C1F79923354}" type="presParOf" srcId="{29A94E2B-8E5B-4DC7-A87C-714DB0CEFBBA}" destId="{3BA64E86-94B7-4785-A4D7-A68E67599A62}" srcOrd="0" destOrd="0" presId="urn:microsoft.com/office/officeart/2005/8/layout/vList2"/>
    <dgm:cxn modelId="{45ACA50C-D239-44A8-8F6E-D6BDE4595DBF}" type="presParOf" srcId="{29A94E2B-8E5B-4DC7-A87C-714DB0CEFBBA}" destId="{57E3AC2B-E9C2-4313-B6B3-09538E0B42A9}" srcOrd="1" destOrd="0" presId="urn:microsoft.com/office/officeart/2005/8/layout/vList2"/>
    <dgm:cxn modelId="{8DC5A640-BECD-47E5-A407-A4166CFEE975}" type="presParOf" srcId="{29A94E2B-8E5B-4DC7-A87C-714DB0CEFBBA}" destId="{8BEB21C3-5A2D-4402-8A63-B18748EE83A6}" srcOrd="2" destOrd="0" presId="urn:microsoft.com/office/officeart/2005/8/layout/vList2"/>
    <dgm:cxn modelId="{9ADFBA87-C7ED-4BA6-AED0-564D142C7FA9}" type="presParOf" srcId="{29A94E2B-8E5B-4DC7-A87C-714DB0CEFBBA}" destId="{1A02D594-6256-4781-9D79-0F4918525C33}" srcOrd="3" destOrd="0" presId="urn:microsoft.com/office/officeart/2005/8/layout/vList2"/>
    <dgm:cxn modelId="{07EA46E2-E346-4030-A104-1E90DA3F62C9}" type="presParOf" srcId="{29A94E2B-8E5B-4DC7-A87C-714DB0CEFBBA}" destId="{DE1D75DA-2FAB-4D00-ACAF-453BAABBBD5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4E86-94B7-4785-A4D7-A68E67599A62}">
      <dsp:nvSpPr>
        <dsp:cNvPr id="0" name=""/>
        <dsp:cNvSpPr/>
      </dsp:nvSpPr>
      <dsp:spPr>
        <a:xfrm>
          <a:off x="0" y="616429"/>
          <a:ext cx="8382000" cy="1003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/>
            <a:t>Tener 70 o más años de edad cumplidos, hasta el 1 de enero de 2024</a:t>
          </a:r>
          <a:endParaRPr lang="es-CL" sz="2600" kern="1200" dirty="0"/>
        </a:p>
      </dsp:txBody>
      <dsp:txXfrm>
        <a:off x="49004" y="665433"/>
        <a:ext cx="8283992" cy="905852"/>
      </dsp:txXfrm>
    </dsp:sp>
    <dsp:sp modelId="{8BEB21C3-5A2D-4402-8A63-B18748EE83A6}">
      <dsp:nvSpPr>
        <dsp:cNvPr id="0" name=""/>
        <dsp:cNvSpPr/>
      </dsp:nvSpPr>
      <dsp:spPr>
        <a:xfrm>
          <a:off x="0" y="1695170"/>
          <a:ext cx="8382000" cy="1003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/>
            <a:t>Ser funcionario en calidad de planta o contrata</a:t>
          </a:r>
        </a:p>
      </dsp:txBody>
      <dsp:txXfrm>
        <a:off x="49004" y="1744174"/>
        <a:ext cx="8283992" cy="905852"/>
      </dsp:txXfrm>
    </dsp:sp>
    <dsp:sp modelId="{DE1D75DA-2FAB-4D00-ACAF-453BAABBBD5B}">
      <dsp:nvSpPr>
        <dsp:cNvPr id="0" name=""/>
        <dsp:cNvSpPr/>
      </dsp:nvSpPr>
      <dsp:spPr>
        <a:xfrm>
          <a:off x="0" y="2773910"/>
          <a:ext cx="8382000" cy="1003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/>
            <a:t>Que haya prestado servicios en la casa de estudios, por un periodo no inferior a los 10 años continuos o discontinuos.</a:t>
          </a:r>
        </a:p>
      </dsp:txBody>
      <dsp:txXfrm>
        <a:off x="49004" y="2822914"/>
        <a:ext cx="8283992" cy="905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 descr="Imagen que contiene flor&#10;&#10;Descripción generada automáticamente">
            <a:extLst>
              <a:ext uri="{FF2B5EF4-FFF2-40B4-BE49-F238E27FC236}">
                <a16:creationId xmlns:a16="http://schemas.microsoft.com/office/drawing/2014/main" id="{16C421AF-0B63-5A4B-9B62-3FE21176AF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66675"/>
            <a:ext cx="4248150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362201"/>
            <a:ext cx="9144000" cy="1655761"/>
          </a:xfrm>
          <a:solidFill>
            <a:schemeClr val="bg1">
              <a:alpha val="75294"/>
            </a:schemeClr>
          </a:solidFill>
          <a:ln>
            <a:noFill/>
          </a:ln>
        </p:spPr>
        <p:txBody>
          <a:bodyPr anchor="b"/>
          <a:lstStyle>
            <a:lvl1pPr algn="ctr">
              <a:defRPr sz="5400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15733" y="4110038"/>
            <a:ext cx="7552266" cy="953029"/>
          </a:xfrm>
          <a:solidFill>
            <a:schemeClr val="bg1">
              <a:alpha val="75294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r">
              <a:buNone/>
              <a:defRPr sz="2800" i="1">
                <a:solidFill>
                  <a:srgbClr val="004B9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 dirty="0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45F2ECB1-42D3-0445-BC19-145FFF9B8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E2D9-0FF9-2F4C-8471-DC1D047D8942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3DE4292B-43FD-8548-9A7E-5E1A0FCE2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AE6B16E0-E021-1249-A073-9A6E56112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F495C-9C99-D940-893B-FB2216C1FD5D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6012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987757-5D9D-D64E-A301-186E3010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4BE3-C904-614E-AEA1-03916BA8860F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7827E-7ECF-8444-9629-44FC29FFA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A860F0-73A0-8C44-9449-8417DD08F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ABE9-046F-9B4F-A1C8-012E9ED7E0AB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194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BAF224-2533-B542-AED9-CBE56955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0F33C-B6A2-0842-B107-88A69EAB18D3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F8B6B3-47A5-F74A-A143-F328006C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2D1985-3CA3-A143-B2C4-E182D1883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E9444-34D2-4045-A0F1-A532C23CD8E2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77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EBD9A6-AC90-0248-909D-EF0A66619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6E4C-5353-A544-BF5E-3CAEACC35EB4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F243F4-0FF3-4E48-88C7-2BA37EA3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A253FE-62C6-2549-A996-699244580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718D-B2BE-4247-929C-92774713A943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100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5264150" cy="2852737"/>
          </a:xfrm>
        </p:spPr>
        <p:txBody>
          <a:bodyPr anchor="b"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C37EB4-FABA-A541-BD34-7E4AA4AC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1D9F-D59C-6F4C-8927-43ADA3BD6B7C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20DB70-568F-A04B-8409-87F4CDED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BBD441-8ED7-6A45-A9BC-3A196647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5D0B-B0C2-D341-A781-82A0C89BE7D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6027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F330CE21-4A3A-8943-8A22-EB077AADE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1DD4D-594A-CA48-B062-81F0950960D0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35911147-67E2-6A4F-9C56-ACCCD5284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8C392FA8-666F-5749-AADD-8BCFA7206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0054-88B5-EB46-802C-6653B58E69B4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4174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1DFAEDAC-9693-6F43-8433-CF6424201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E239-576C-CA42-9DAB-3DEB45D486F7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17D2B13D-2B2B-7B40-973F-0F3DA66E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09BD782C-8263-6B4B-BF66-71723EB9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0F99-0893-4B42-82A8-5A7DAE937D0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0426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1DC25E13-706E-404A-8342-6C1879F5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CC421-238E-AC43-9BD9-2F91BB1DD90A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E88A7EAE-9AD0-8D45-892A-6944B71BC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01E45D8-5A6E-734C-A4A9-F242C1DA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DC431-A992-5540-93BC-B610C70AAC5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2675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3EFA3975-1BCC-DD40-A3F4-DDFA422B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D4870-29FD-164F-A159-A7EB8D22CD4F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CED3D2BE-8761-EB41-A354-F237C920C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ABDA9582-BF23-9249-8551-B6C9CE2B7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84AF-91AC-3646-8D24-52AB03743476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2853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98244118-9EF5-BB43-992D-A7D067E73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4669E-EFE5-4447-BA54-A758B746BF0B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F33E7555-FFA3-C146-BCF6-9039863BC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FA37C796-84CF-B44F-B452-867D5B70D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2AAD-6AB7-4D4B-BCF6-CE3C02F0C992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554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s-CL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1DBBF332-1D50-AF42-9BC4-F62BCB66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99505-6062-544D-B9E1-461917F75723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3099C49-B88F-8249-A9F0-25775A00A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2ADDA78-D3C4-2F48-9B33-8C40355F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4C9C2-1A67-BF40-BC0A-0C5439A391E1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909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:a16="http://schemas.microsoft.com/office/drawing/2014/main" id="{34FEE380-0DE8-3F46-9C6C-659B14795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s-CL" altLang="es-CL"/>
          </a:p>
        </p:txBody>
      </p:sp>
      <p:sp>
        <p:nvSpPr>
          <p:cNvPr id="1027" name="Marcador de texto 2">
            <a:extLst>
              <a:ext uri="{FF2B5EF4-FFF2-40B4-BE49-F238E27FC236}">
                <a16:creationId xmlns:a16="http://schemas.microsoft.com/office/drawing/2014/main" id="{247165A1-CBD5-074A-B603-115FFDEDDF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los estilos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s-CL" alt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11B80C-9325-5F4B-AB26-CA2B57D6B6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9057E8-66BA-5748-9B90-EB4A3B0B26C4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756906-7468-8242-9390-CCE188BD2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9B2950-CCB4-5849-BA6D-DFF4B0EB18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F094A9-586F-A345-BE5B-F0EA4C0C8338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5" r:id="rId2"/>
    <p:sldLayoutId id="214748368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rgbClr val="004B9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uchile.cl/Personas.DGD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mailto:incentivoalretiro@uchile.c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>
            <a:extLst>
              <a:ext uri="{FF2B5EF4-FFF2-40B4-BE49-F238E27FC236}">
                <a16:creationId xmlns:a16="http://schemas.microsoft.com/office/drawing/2014/main" id="{C7691777-A7A0-C34F-8BA7-1574D37E8F0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98025" y="1805651"/>
            <a:ext cx="6024844" cy="2361400"/>
          </a:xfrm>
          <a:solidFill>
            <a:schemeClr val="bg1">
              <a:alpha val="75293"/>
            </a:schemeClr>
          </a:solidFill>
        </p:spPr>
        <p:txBody>
          <a:bodyPr/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  <a:t>PROCESO</a:t>
            </a:r>
            <a:r>
              <a:rPr lang="es-CL" sz="2200" spc="-25" dirty="0">
                <a:solidFill>
                  <a:schemeClr val="tx2"/>
                </a:solidFill>
                <a:latin typeface="Arial"/>
                <a:cs typeface="Arial"/>
              </a:rPr>
              <a:t> ESPECIAL </a:t>
            </a:r>
            <a: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  <a:t>DE</a:t>
            </a:r>
            <a:r>
              <a:rPr lang="es-CL" sz="2200" spc="-1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  <a:t>INCENTIVO</a:t>
            </a:r>
            <a:r>
              <a:rPr lang="es-CL" sz="2200" spc="-25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  <a:t>AL</a:t>
            </a:r>
            <a:r>
              <a:rPr lang="es-CL" sz="2200" spc="-1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  <a:t>RETIRO, 70 AÑOS O MÁS AL 1 DE ENERO DE 2024- ART. 55 LEY N°21.405</a:t>
            </a:r>
            <a:br>
              <a:rPr lang="es-CL" sz="2200" dirty="0">
                <a:solidFill>
                  <a:schemeClr val="tx2"/>
                </a:solidFill>
                <a:latin typeface="Arial"/>
                <a:cs typeface="Arial"/>
              </a:rPr>
            </a:br>
            <a:endParaRPr lang="es-CL" sz="22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4099" name="Subtítulo 2">
            <a:extLst>
              <a:ext uri="{FF2B5EF4-FFF2-40B4-BE49-F238E27FC236}">
                <a16:creationId xmlns:a16="http://schemas.microsoft.com/office/drawing/2014/main" id="{076F1576-6B2E-EA43-B74C-ECCEAF2C63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98025" y="4522593"/>
            <a:ext cx="6024844" cy="441293"/>
          </a:xfrm>
          <a:solidFill>
            <a:schemeClr val="bg1">
              <a:alpha val="75293"/>
            </a:schemeClr>
          </a:solidFill>
        </p:spPr>
        <p:txBody>
          <a:bodyPr>
            <a:normAutofit lnSpcReduction="10000"/>
          </a:bodyPr>
          <a:lstStyle/>
          <a:p>
            <a:pPr algn="ctr" eaLnBrk="1" hangingPunct="1"/>
            <a:r>
              <a:rPr lang="es-CL" altLang="es-CL" dirty="0"/>
              <a:t>Universidad de Chile</a:t>
            </a:r>
          </a:p>
        </p:txBody>
      </p:sp>
    </p:spTree>
    <p:extLst>
      <p:ext uri="{BB962C8B-B14F-4D97-AF65-F5344CB8AC3E}">
        <p14:creationId xmlns:p14="http://schemas.microsoft.com/office/powerpoint/2010/main" val="10943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FE6B3-F053-4036-A9BC-4687E234F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299" y="0"/>
            <a:ext cx="8361044" cy="2031325"/>
          </a:xfrm>
        </p:spPr>
        <p:txBody>
          <a:bodyPr/>
          <a:lstStyle/>
          <a:p>
            <a:pPr algn="ctr"/>
            <a:r>
              <a:rPr lang="es-CL" dirty="0"/>
              <a:t>Apertura de Proceso Especial Incentivo al retiro</a:t>
            </a:r>
            <a:br>
              <a:rPr lang="es-CL" dirty="0"/>
            </a:b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B30F592-A670-4DF5-8079-9AB1AB7F6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298" y="1308859"/>
            <a:ext cx="10379046" cy="3600986"/>
          </a:xfrm>
        </p:spPr>
        <p:txBody>
          <a:bodyPr/>
          <a:lstStyle/>
          <a:p>
            <a:pPr algn="just"/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En virtud de lo establecido en el artículo N°</a:t>
            </a:r>
            <a:r>
              <a:rPr lang="es-ES" dirty="0">
                <a:solidFill>
                  <a:srgbClr val="0B5394"/>
                </a:solidFill>
                <a:latin typeface="trebuchet ms" panose="020B0603020202020204" pitchFamily="34" charset="0"/>
              </a:rPr>
              <a:t>55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 de la Ley </a:t>
            </a:r>
            <a:r>
              <a:rPr lang="es-ES" b="0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21.405 (2021), </a:t>
            </a:r>
            <a:r>
              <a:rPr lang="es-ES" dirty="0" smtClean="0">
                <a:solidFill>
                  <a:srgbClr val="0B5394"/>
                </a:solidFill>
                <a:latin typeface="trebuchet ms" panose="020B0603020202020204" pitchFamily="34" charset="0"/>
              </a:rPr>
              <a:t>modificado por el Art. 36 de la Ley N°21.647, </a:t>
            </a:r>
            <a:r>
              <a:rPr lang="es-ES" b="0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diciembre 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2023, se ha habilitado un Proceso Especial Excepcional de Incentivo al Retiro, para acogerse a los beneficios estipulados en las leyes de incentivo al retiro, N° 20.996 (personal no académico ni profesional) y N°21.043 (personal académico, directivo y profesional no académico), </a:t>
            </a:r>
            <a:r>
              <a:rPr lang="es-ES" b="1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para los/as funcionarios que tengan 70 años o más años de edad, cumplidos hasta el 1 de enero de 2024 y que cumplan con los demás requisitos indicados en leyes precedentes. </a:t>
            </a:r>
            <a:endParaRPr lang="es-ES" b="0" i="0" dirty="0">
              <a:solidFill>
                <a:srgbClr val="0B5394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EEC294-D55F-4E38-9706-F3323317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018" y="343916"/>
            <a:ext cx="5283962" cy="1354217"/>
          </a:xfrm>
        </p:spPr>
        <p:txBody>
          <a:bodyPr/>
          <a:lstStyle/>
          <a:p>
            <a:pPr algn="ctr"/>
            <a:r>
              <a:rPr lang="es-CL" b="1" dirty="0"/>
              <a:t>Plazos y forma de postulación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BB577B-87E0-4762-8926-91BB815D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2154" y="1732546"/>
            <a:ext cx="8187690" cy="3662541"/>
          </a:xfrm>
        </p:spPr>
        <p:txBody>
          <a:bodyPr/>
          <a:lstStyle/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s-CL" altLang="es-CL" b="1" dirty="0">
                <a:solidFill>
                  <a:srgbClr val="0B5394"/>
                </a:solidFill>
                <a:latin typeface="Trebuchet MS" panose="020B0603020202020204" pitchFamily="34" charset="0"/>
              </a:rPr>
              <a:t>El plazo para postular es hasta el 31 de mayo del 2024, </a:t>
            </a:r>
            <a:r>
              <a:rPr lang="es-CL" altLang="es-CL" dirty="0">
                <a:solidFill>
                  <a:srgbClr val="0B5394"/>
                </a:solidFill>
                <a:latin typeface="Trebuchet MS" panose="020B0603020202020204" pitchFamily="34" charset="0"/>
              </a:rPr>
              <a:t>y para efectuar su postulación debe comunicarse con el Jefe(a) de Personal  correspondiente a su organismo.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lang="es-CL" altLang="es-CL" sz="2400" dirty="0"/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s-CL" altLang="es-CL" u="sng" dirty="0">
                <a:solidFill>
                  <a:srgbClr val="0B5394"/>
                </a:solidFill>
                <a:latin typeface="Trebuchet MS" panose="020B0603020202020204" pitchFamily="34" charset="0"/>
              </a:rPr>
              <a:t>Si no postula en este plazo, se entiende que renuncia irrevocablemente a los beneficios de las leyes de incentivo al retiro</a:t>
            </a:r>
            <a:endParaRPr lang="es-CL" altLang="es-CL" sz="24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2146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4FCC-8DBD-40C0-BE1B-2BD558344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181" y="401098"/>
            <a:ext cx="8381999" cy="677108"/>
          </a:xfrm>
        </p:spPr>
        <p:txBody>
          <a:bodyPr/>
          <a:lstStyle/>
          <a:p>
            <a:r>
              <a:rPr lang="es-CL" b="1" dirty="0"/>
              <a:t>Requisitos de Postulación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93939E7-A1F3-4F15-A082-92CD5E0AB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4519111"/>
              </p:ext>
            </p:extLst>
          </p:nvPr>
        </p:nvGraphicFramePr>
        <p:xfrm>
          <a:off x="1905000" y="1397000"/>
          <a:ext cx="838200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3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EDF263-A60D-4FB8-BAB9-A3A8CCAC9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29563"/>
            <a:ext cx="10515600" cy="1325563"/>
          </a:xfrm>
        </p:spPr>
        <p:txBody>
          <a:bodyPr/>
          <a:lstStyle/>
          <a:p>
            <a:pPr algn="ctr"/>
            <a:r>
              <a:rPr lang="es-CL" dirty="0"/>
              <a:t>Importante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6BF7A7-1DF6-4B2B-8869-33A431B31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97954" y="1035594"/>
            <a:ext cx="4161175" cy="4001095"/>
          </a:xfrm>
        </p:spPr>
        <p:txBody>
          <a:bodyPr/>
          <a:lstStyle/>
          <a:p>
            <a:pPr algn="just"/>
            <a:r>
              <a:rPr lang="es-CL" sz="2600" b="1" dirty="0">
                <a:solidFill>
                  <a:schemeClr val="tx2"/>
                </a:solidFill>
              </a:rPr>
              <a:t>Al momento de postular, ya sea a través de su calidad de personal no académico o en su calidad de funcionario académico, directivo o profesional no académico, recuerde que en el formulario de postulación debe indicar la casilla Afecto artículo 55 de ley 21.405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718" y="516778"/>
            <a:ext cx="3619500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BF78B-A55C-4184-B2B7-15A9A0BE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017" y="343915"/>
            <a:ext cx="5977365" cy="738664"/>
          </a:xfrm>
        </p:spPr>
        <p:txBody>
          <a:bodyPr/>
          <a:lstStyle/>
          <a:p>
            <a:pPr algn="ctr"/>
            <a:r>
              <a:rPr lang="es-CL" sz="4800" dirty="0" smtClean="0"/>
              <a:t>Cese de funciones</a:t>
            </a:r>
            <a:endParaRPr lang="es-CL" b="1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82CD6-79BA-4116-80E6-D7273625E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1" y="1133856"/>
            <a:ext cx="8468359" cy="3877985"/>
          </a:xfrm>
        </p:spPr>
        <p:txBody>
          <a:bodyPr/>
          <a:lstStyle/>
          <a:p>
            <a:pPr algn="just"/>
            <a:r>
              <a:rPr lang="es-CL" sz="3600" dirty="0">
                <a:solidFill>
                  <a:schemeClr val="accent5">
                    <a:lumMod val="50000"/>
                  </a:schemeClr>
                </a:solidFill>
              </a:rPr>
              <a:t>Cabe señalar que, en caso de ser beneficiario de la bonificación adicional, en virtud del presente proceso especial de postulación, </a:t>
            </a:r>
            <a:r>
              <a:rPr lang="es-ES" sz="3600" b="1" dirty="0">
                <a:solidFill>
                  <a:schemeClr val="accent5">
                    <a:lumMod val="50000"/>
                  </a:schemeClr>
                </a:solidFill>
              </a:rPr>
              <a:t>deberá hacer efectiva su renuncia voluntaria a más tardar dentro del mes siguiente a aquel 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en que se notifique que tiene derecho a un cupo de las leyes señaladas.</a:t>
            </a:r>
            <a:endParaRPr lang="es-CL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6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02054" y="1081787"/>
            <a:ext cx="8751570" cy="2065655"/>
            <a:chOff x="178054" y="1081786"/>
            <a:chExt cx="8751570" cy="2065655"/>
          </a:xfrm>
        </p:grpSpPr>
        <p:sp>
          <p:nvSpPr>
            <p:cNvPr id="3" name="object 3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8533384" y="0"/>
                  </a:moveTo>
                  <a:lnTo>
                    <a:pt x="205282" y="0"/>
                  </a:lnTo>
                  <a:lnTo>
                    <a:pt x="158213" y="5423"/>
                  </a:lnTo>
                  <a:lnTo>
                    <a:pt x="115005" y="20870"/>
                  </a:lnTo>
                  <a:lnTo>
                    <a:pt x="76889" y="45106"/>
                  </a:lnTo>
                  <a:lnTo>
                    <a:pt x="45098" y="76896"/>
                  </a:lnTo>
                  <a:lnTo>
                    <a:pt x="20865" y="115003"/>
                  </a:lnTo>
                  <a:lnTo>
                    <a:pt x="5421" y="158193"/>
                  </a:lnTo>
                  <a:lnTo>
                    <a:pt x="0" y="205231"/>
                  </a:lnTo>
                  <a:lnTo>
                    <a:pt x="0" y="1847596"/>
                  </a:lnTo>
                  <a:lnTo>
                    <a:pt x="5421" y="1894634"/>
                  </a:lnTo>
                  <a:lnTo>
                    <a:pt x="20865" y="1937824"/>
                  </a:lnTo>
                  <a:lnTo>
                    <a:pt x="45098" y="1975931"/>
                  </a:lnTo>
                  <a:lnTo>
                    <a:pt x="76889" y="2007721"/>
                  </a:lnTo>
                  <a:lnTo>
                    <a:pt x="115005" y="2031957"/>
                  </a:lnTo>
                  <a:lnTo>
                    <a:pt x="158213" y="2047404"/>
                  </a:lnTo>
                  <a:lnTo>
                    <a:pt x="205282" y="2052827"/>
                  </a:lnTo>
                  <a:lnTo>
                    <a:pt x="8533384" y="2052827"/>
                  </a:lnTo>
                  <a:lnTo>
                    <a:pt x="8580422" y="2047404"/>
                  </a:lnTo>
                  <a:lnTo>
                    <a:pt x="8623612" y="2031957"/>
                  </a:lnTo>
                  <a:lnTo>
                    <a:pt x="8661719" y="2007721"/>
                  </a:lnTo>
                  <a:lnTo>
                    <a:pt x="8693509" y="1975931"/>
                  </a:lnTo>
                  <a:lnTo>
                    <a:pt x="8717745" y="1937824"/>
                  </a:lnTo>
                  <a:lnTo>
                    <a:pt x="8733192" y="1894634"/>
                  </a:lnTo>
                  <a:lnTo>
                    <a:pt x="8738616" y="1847596"/>
                  </a:lnTo>
                  <a:lnTo>
                    <a:pt x="8738616" y="205231"/>
                  </a:lnTo>
                  <a:lnTo>
                    <a:pt x="8733192" y="158193"/>
                  </a:lnTo>
                  <a:lnTo>
                    <a:pt x="8717745" y="115003"/>
                  </a:lnTo>
                  <a:lnTo>
                    <a:pt x="8693509" y="76896"/>
                  </a:lnTo>
                  <a:lnTo>
                    <a:pt x="8661719" y="45106"/>
                  </a:lnTo>
                  <a:lnTo>
                    <a:pt x="8623612" y="20870"/>
                  </a:lnTo>
                  <a:lnTo>
                    <a:pt x="8580422" y="5423"/>
                  </a:lnTo>
                  <a:lnTo>
                    <a:pt x="85333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0" y="205231"/>
                  </a:moveTo>
                  <a:lnTo>
                    <a:pt x="5421" y="158193"/>
                  </a:lnTo>
                  <a:lnTo>
                    <a:pt x="20865" y="115003"/>
                  </a:lnTo>
                  <a:lnTo>
                    <a:pt x="45098" y="76896"/>
                  </a:lnTo>
                  <a:lnTo>
                    <a:pt x="76889" y="45106"/>
                  </a:lnTo>
                  <a:lnTo>
                    <a:pt x="115005" y="20870"/>
                  </a:lnTo>
                  <a:lnTo>
                    <a:pt x="158213" y="5423"/>
                  </a:lnTo>
                  <a:lnTo>
                    <a:pt x="205282" y="0"/>
                  </a:lnTo>
                  <a:lnTo>
                    <a:pt x="8533384" y="0"/>
                  </a:lnTo>
                  <a:lnTo>
                    <a:pt x="8580422" y="5423"/>
                  </a:lnTo>
                  <a:lnTo>
                    <a:pt x="8623612" y="20870"/>
                  </a:lnTo>
                  <a:lnTo>
                    <a:pt x="8661719" y="45106"/>
                  </a:lnTo>
                  <a:lnTo>
                    <a:pt x="8693509" y="76896"/>
                  </a:lnTo>
                  <a:lnTo>
                    <a:pt x="8717745" y="115003"/>
                  </a:lnTo>
                  <a:lnTo>
                    <a:pt x="8733192" y="158193"/>
                  </a:lnTo>
                  <a:lnTo>
                    <a:pt x="8738616" y="205231"/>
                  </a:lnTo>
                  <a:lnTo>
                    <a:pt x="8738616" y="1847596"/>
                  </a:lnTo>
                  <a:lnTo>
                    <a:pt x="8733192" y="1894634"/>
                  </a:lnTo>
                  <a:lnTo>
                    <a:pt x="8717745" y="1937824"/>
                  </a:lnTo>
                  <a:lnTo>
                    <a:pt x="8693509" y="1975931"/>
                  </a:lnTo>
                  <a:lnTo>
                    <a:pt x="8661719" y="2007721"/>
                  </a:lnTo>
                  <a:lnTo>
                    <a:pt x="8623612" y="2031957"/>
                  </a:lnTo>
                  <a:lnTo>
                    <a:pt x="8580422" y="2047404"/>
                  </a:lnTo>
                  <a:lnTo>
                    <a:pt x="8533384" y="2052827"/>
                  </a:lnTo>
                  <a:lnTo>
                    <a:pt x="205282" y="2052827"/>
                  </a:lnTo>
                  <a:lnTo>
                    <a:pt x="158213" y="2047404"/>
                  </a:lnTo>
                  <a:lnTo>
                    <a:pt x="115005" y="2031957"/>
                  </a:lnTo>
                  <a:lnTo>
                    <a:pt x="76889" y="2007721"/>
                  </a:lnTo>
                  <a:lnTo>
                    <a:pt x="45098" y="1975931"/>
                  </a:lnTo>
                  <a:lnTo>
                    <a:pt x="20865" y="1937824"/>
                  </a:lnTo>
                  <a:lnTo>
                    <a:pt x="5421" y="1894634"/>
                  </a:lnTo>
                  <a:lnTo>
                    <a:pt x="0" y="1847596"/>
                  </a:lnTo>
                  <a:lnTo>
                    <a:pt x="0" y="205231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05555" y="1532331"/>
            <a:ext cx="5939155" cy="105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4820"/>
              </a:lnSpc>
              <a:spcBef>
                <a:spcPts val="105"/>
              </a:spcBef>
            </a:pP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visite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5" dirty="0">
                <a:solidFill>
                  <a:srgbClr val="213E8D"/>
                </a:solidFill>
                <a:latin typeface="Calibri"/>
                <a:cs typeface="Calibri"/>
              </a:rPr>
              <a:t>nuestra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web: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260"/>
              </a:lnSpc>
            </a:pPr>
            <a:r>
              <a:rPr sz="2800" b="1" u="heavy" spc="-15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2"/>
              </a:rPr>
              <a:t>www.uchile.cl/DirecciónPersonas-DGDP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908047" y="1287781"/>
            <a:ext cx="1760220" cy="1653539"/>
            <a:chOff x="384047" y="1287780"/>
            <a:chExt cx="1760220" cy="1653539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143" y="1293876"/>
              <a:ext cx="1748028" cy="16413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0143" y="1293876"/>
              <a:ext cx="1748155" cy="1641475"/>
            </a:xfrm>
            <a:custGeom>
              <a:avLst/>
              <a:gdLst/>
              <a:ahLst/>
              <a:cxnLst/>
              <a:rect l="l" t="t" r="r" b="b"/>
              <a:pathLst>
                <a:path w="1748155" h="1641475">
                  <a:moveTo>
                    <a:pt x="0" y="164084"/>
                  </a:moveTo>
                  <a:lnTo>
                    <a:pt x="5862" y="120488"/>
                  </a:lnTo>
                  <a:lnTo>
                    <a:pt x="22408" y="81298"/>
                  </a:lnTo>
                  <a:lnTo>
                    <a:pt x="48072" y="48085"/>
                  </a:lnTo>
                  <a:lnTo>
                    <a:pt x="81291" y="22417"/>
                  </a:lnTo>
                  <a:lnTo>
                    <a:pt x="120500" y="5866"/>
                  </a:lnTo>
                  <a:lnTo>
                    <a:pt x="164134" y="0"/>
                  </a:lnTo>
                  <a:lnTo>
                    <a:pt x="1583944" y="0"/>
                  </a:lnTo>
                  <a:lnTo>
                    <a:pt x="1627539" y="5866"/>
                  </a:lnTo>
                  <a:lnTo>
                    <a:pt x="1666729" y="22417"/>
                  </a:lnTo>
                  <a:lnTo>
                    <a:pt x="1699942" y="48085"/>
                  </a:lnTo>
                  <a:lnTo>
                    <a:pt x="1725610" y="81298"/>
                  </a:lnTo>
                  <a:lnTo>
                    <a:pt x="1742161" y="120488"/>
                  </a:lnTo>
                  <a:lnTo>
                    <a:pt x="1748028" y="164084"/>
                  </a:lnTo>
                  <a:lnTo>
                    <a:pt x="1748028" y="1477264"/>
                  </a:lnTo>
                  <a:lnTo>
                    <a:pt x="1742161" y="1520859"/>
                  </a:lnTo>
                  <a:lnTo>
                    <a:pt x="1725610" y="1560049"/>
                  </a:lnTo>
                  <a:lnTo>
                    <a:pt x="1699942" y="1593262"/>
                  </a:lnTo>
                  <a:lnTo>
                    <a:pt x="1666729" y="1618930"/>
                  </a:lnTo>
                  <a:lnTo>
                    <a:pt x="1627539" y="1635481"/>
                  </a:lnTo>
                  <a:lnTo>
                    <a:pt x="1583944" y="1641348"/>
                  </a:lnTo>
                  <a:lnTo>
                    <a:pt x="164134" y="1641348"/>
                  </a:lnTo>
                  <a:lnTo>
                    <a:pt x="120500" y="1635481"/>
                  </a:lnTo>
                  <a:lnTo>
                    <a:pt x="81291" y="1618930"/>
                  </a:lnTo>
                  <a:lnTo>
                    <a:pt x="48072" y="1593262"/>
                  </a:lnTo>
                  <a:lnTo>
                    <a:pt x="22408" y="1560049"/>
                  </a:lnTo>
                  <a:lnTo>
                    <a:pt x="5862" y="1520859"/>
                  </a:lnTo>
                  <a:lnTo>
                    <a:pt x="0" y="1477264"/>
                  </a:lnTo>
                  <a:lnTo>
                    <a:pt x="0" y="164084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702054" y="3340354"/>
            <a:ext cx="8751570" cy="2064385"/>
            <a:chOff x="178054" y="3340353"/>
            <a:chExt cx="8751570" cy="2064385"/>
          </a:xfrm>
        </p:grpSpPr>
        <p:sp>
          <p:nvSpPr>
            <p:cNvPr id="10" name="object 10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8533511" y="0"/>
                  </a:moveTo>
                  <a:lnTo>
                    <a:pt x="205130" y="0"/>
                  </a:lnTo>
                  <a:lnTo>
                    <a:pt x="158097" y="5416"/>
                  </a:lnTo>
                  <a:lnTo>
                    <a:pt x="114922" y="20845"/>
                  </a:lnTo>
                  <a:lnTo>
                    <a:pt x="76834" y="45056"/>
                  </a:lnTo>
                  <a:lnTo>
                    <a:pt x="45066" y="76819"/>
                  </a:lnTo>
                  <a:lnTo>
                    <a:pt x="20850" y="114901"/>
                  </a:lnTo>
                  <a:lnTo>
                    <a:pt x="5417" y="158073"/>
                  </a:lnTo>
                  <a:lnTo>
                    <a:pt x="0" y="205105"/>
                  </a:lnTo>
                  <a:lnTo>
                    <a:pt x="0" y="1846199"/>
                  </a:lnTo>
                  <a:lnTo>
                    <a:pt x="5417" y="1893230"/>
                  </a:lnTo>
                  <a:lnTo>
                    <a:pt x="20850" y="1936402"/>
                  </a:lnTo>
                  <a:lnTo>
                    <a:pt x="45066" y="1974484"/>
                  </a:lnTo>
                  <a:lnTo>
                    <a:pt x="76834" y="2006247"/>
                  </a:lnTo>
                  <a:lnTo>
                    <a:pt x="114922" y="2030458"/>
                  </a:lnTo>
                  <a:lnTo>
                    <a:pt x="158097" y="2045887"/>
                  </a:lnTo>
                  <a:lnTo>
                    <a:pt x="205130" y="2051304"/>
                  </a:lnTo>
                  <a:lnTo>
                    <a:pt x="8533511" y="2051304"/>
                  </a:lnTo>
                  <a:lnTo>
                    <a:pt x="8580542" y="2045887"/>
                  </a:lnTo>
                  <a:lnTo>
                    <a:pt x="8623714" y="2030458"/>
                  </a:lnTo>
                  <a:lnTo>
                    <a:pt x="8661796" y="2006247"/>
                  </a:lnTo>
                  <a:lnTo>
                    <a:pt x="8693559" y="1974484"/>
                  </a:lnTo>
                  <a:lnTo>
                    <a:pt x="8717770" y="1936402"/>
                  </a:lnTo>
                  <a:lnTo>
                    <a:pt x="8733199" y="1893230"/>
                  </a:lnTo>
                  <a:lnTo>
                    <a:pt x="8738616" y="1846199"/>
                  </a:lnTo>
                  <a:lnTo>
                    <a:pt x="8738616" y="205105"/>
                  </a:lnTo>
                  <a:lnTo>
                    <a:pt x="8733199" y="158073"/>
                  </a:lnTo>
                  <a:lnTo>
                    <a:pt x="8717770" y="114901"/>
                  </a:lnTo>
                  <a:lnTo>
                    <a:pt x="8693559" y="76819"/>
                  </a:lnTo>
                  <a:lnTo>
                    <a:pt x="8661796" y="45056"/>
                  </a:lnTo>
                  <a:lnTo>
                    <a:pt x="8623714" y="20845"/>
                  </a:lnTo>
                  <a:lnTo>
                    <a:pt x="8580542" y="5416"/>
                  </a:lnTo>
                  <a:lnTo>
                    <a:pt x="85335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0" y="205105"/>
                  </a:moveTo>
                  <a:lnTo>
                    <a:pt x="5417" y="158073"/>
                  </a:lnTo>
                  <a:lnTo>
                    <a:pt x="20850" y="114901"/>
                  </a:lnTo>
                  <a:lnTo>
                    <a:pt x="45066" y="76819"/>
                  </a:lnTo>
                  <a:lnTo>
                    <a:pt x="76834" y="45056"/>
                  </a:lnTo>
                  <a:lnTo>
                    <a:pt x="114922" y="20845"/>
                  </a:lnTo>
                  <a:lnTo>
                    <a:pt x="158097" y="5416"/>
                  </a:lnTo>
                  <a:lnTo>
                    <a:pt x="205130" y="0"/>
                  </a:lnTo>
                  <a:lnTo>
                    <a:pt x="8533511" y="0"/>
                  </a:lnTo>
                  <a:lnTo>
                    <a:pt x="8580542" y="5416"/>
                  </a:lnTo>
                  <a:lnTo>
                    <a:pt x="8623714" y="20845"/>
                  </a:lnTo>
                  <a:lnTo>
                    <a:pt x="8661796" y="45056"/>
                  </a:lnTo>
                  <a:lnTo>
                    <a:pt x="8693559" y="76819"/>
                  </a:lnTo>
                  <a:lnTo>
                    <a:pt x="8717770" y="114901"/>
                  </a:lnTo>
                  <a:lnTo>
                    <a:pt x="8733199" y="158073"/>
                  </a:lnTo>
                  <a:lnTo>
                    <a:pt x="8738616" y="205105"/>
                  </a:lnTo>
                  <a:lnTo>
                    <a:pt x="8738616" y="1846199"/>
                  </a:lnTo>
                  <a:lnTo>
                    <a:pt x="8733199" y="1893230"/>
                  </a:lnTo>
                  <a:lnTo>
                    <a:pt x="8717770" y="1936402"/>
                  </a:lnTo>
                  <a:lnTo>
                    <a:pt x="8693559" y="1974484"/>
                  </a:lnTo>
                  <a:lnTo>
                    <a:pt x="8661796" y="2006247"/>
                  </a:lnTo>
                  <a:lnTo>
                    <a:pt x="8623714" y="2030458"/>
                  </a:lnTo>
                  <a:lnTo>
                    <a:pt x="8580542" y="2045887"/>
                  </a:lnTo>
                  <a:lnTo>
                    <a:pt x="8533511" y="2051304"/>
                  </a:lnTo>
                  <a:lnTo>
                    <a:pt x="205130" y="2051304"/>
                  </a:lnTo>
                  <a:lnTo>
                    <a:pt x="158097" y="2045887"/>
                  </a:lnTo>
                  <a:lnTo>
                    <a:pt x="114922" y="2030458"/>
                  </a:lnTo>
                  <a:lnTo>
                    <a:pt x="76834" y="2006247"/>
                  </a:lnTo>
                  <a:lnTo>
                    <a:pt x="45066" y="1974484"/>
                  </a:lnTo>
                  <a:lnTo>
                    <a:pt x="20850" y="1936402"/>
                  </a:lnTo>
                  <a:lnTo>
                    <a:pt x="5417" y="1893230"/>
                  </a:lnTo>
                  <a:lnTo>
                    <a:pt x="0" y="1846199"/>
                  </a:lnTo>
                  <a:lnTo>
                    <a:pt x="0" y="20510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813176" y="3772280"/>
            <a:ext cx="6407785" cy="1084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070"/>
              </a:lnSpc>
              <a:spcBef>
                <a:spcPts val="95"/>
              </a:spcBef>
            </a:pPr>
            <a:r>
              <a:rPr sz="4300" b="1" spc="-10" dirty="0">
                <a:solidFill>
                  <a:srgbClr val="213E8D"/>
                </a:solidFill>
                <a:latin typeface="Calibri"/>
                <a:cs typeface="Calibri"/>
              </a:rPr>
              <a:t>Dirija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sus </a:t>
            </a:r>
            <a:r>
              <a:rPr sz="4300" b="1" spc="-15" dirty="0">
                <a:solidFill>
                  <a:srgbClr val="213E8D"/>
                </a:solidFill>
                <a:latin typeface="Calibri"/>
                <a:cs typeface="Calibri"/>
              </a:rPr>
              <a:t>consultas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al</a:t>
            </a:r>
            <a:r>
              <a:rPr sz="43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email:</a:t>
            </a:r>
            <a:endParaRPr sz="4300">
              <a:latin typeface="Calibri"/>
              <a:cs typeface="Calibri"/>
            </a:endParaRPr>
          </a:p>
          <a:p>
            <a:pPr marL="12700">
              <a:lnSpc>
                <a:spcPts val="3270"/>
              </a:lnSpc>
            </a:pPr>
            <a:r>
              <a:rPr sz="2800" b="1" u="heavy" spc="-10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4"/>
              </a:rPr>
              <a:t>incentivoalretiro@uchile.cl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908047" y="3544824"/>
            <a:ext cx="1760220" cy="1655445"/>
            <a:chOff x="384047" y="3544823"/>
            <a:chExt cx="1760220" cy="165544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0143" y="3550919"/>
              <a:ext cx="1748028" cy="164287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0143" y="3550919"/>
              <a:ext cx="1748155" cy="1643380"/>
            </a:xfrm>
            <a:custGeom>
              <a:avLst/>
              <a:gdLst/>
              <a:ahLst/>
              <a:cxnLst/>
              <a:rect l="l" t="t" r="r" b="b"/>
              <a:pathLst>
                <a:path w="1748155" h="1643379">
                  <a:moveTo>
                    <a:pt x="0" y="164337"/>
                  </a:moveTo>
                  <a:lnTo>
                    <a:pt x="5868" y="120635"/>
                  </a:lnTo>
                  <a:lnTo>
                    <a:pt x="22431" y="81374"/>
                  </a:lnTo>
                  <a:lnTo>
                    <a:pt x="48120" y="48117"/>
                  </a:lnTo>
                  <a:lnTo>
                    <a:pt x="81370" y="22427"/>
                  </a:lnTo>
                  <a:lnTo>
                    <a:pt x="120614" y="5867"/>
                  </a:lnTo>
                  <a:lnTo>
                    <a:pt x="164287" y="0"/>
                  </a:lnTo>
                  <a:lnTo>
                    <a:pt x="1583689" y="0"/>
                  </a:lnTo>
                  <a:lnTo>
                    <a:pt x="1627392" y="5867"/>
                  </a:lnTo>
                  <a:lnTo>
                    <a:pt x="1666653" y="22427"/>
                  </a:lnTo>
                  <a:lnTo>
                    <a:pt x="1699910" y="48117"/>
                  </a:lnTo>
                  <a:lnTo>
                    <a:pt x="1725600" y="81374"/>
                  </a:lnTo>
                  <a:lnTo>
                    <a:pt x="1742160" y="120635"/>
                  </a:lnTo>
                  <a:lnTo>
                    <a:pt x="1748028" y="164337"/>
                  </a:lnTo>
                  <a:lnTo>
                    <a:pt x="1748028" y="1478533"/>
                  </a:lnTo>
                  <a:lnTo>
                    <a:pt x="1742160" y="1522236"/>
                  </a:lnTo>
                  <a:lnTo>
                    <a:pt x="1725600" y="1561497"/>
                  </a:lnTo>
                  <a:lnTo>
                    <a:pt x="1699910" y="1594754"/>
                  </a:lnTo>
                  <a:lnTo>
                    <a:pt x="1666653" y="1620444"/>
                  </a:lnTo>
                  <a:lnTo>
                    <a:pt x="1627392" y="1637004"/>
                  </a:lnTo>
                  <a:lnTo>
                    <a:pt x="1583689" y="1642871"/>
                  </a:lnTo>
                  <a:lnTo>
                    <a:pt x="164287" y="1642871"/>
                  </a:lnTo>
                  <a:lnTo>
                    <a:pt x="120614" y="1637004"/>
                  </a:lnTo>
                  <a:lnTo>
                    <a:pt x="81370" y="1620444"/>
                  </a:lnTo>
                  <a:lnTo>
                    <a:pt x="48120" y="1594754"/>
                  </a:lnTo>
                  <a:lnTo>
                    <a:pt x="22431" y="1561497"/>
                  </a:lnTo>
                  <a:lnTo>
                    <a:pt x="5868" y="1522236"/>
                  </a:lnTo>
                  <a:lnTo>
                    <a:pt x="0" y="1478533"/>
                  </a:lnTo>
                  <a:lnTo>
                    <a:pt x="0" y="164337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583815" y="269886"/>
            <a:ext cx="6988047" cy="689932"/>
          </a:xfrm>
          <a:prstGeom prst="rect">
            <a:avLst/>
          </a:prstGeom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>
                <a:solidFill>
                  <a:srgbClr val="213E8D"/>
                </a:solidFill>
              </a:rPr>
              <a:t>Para</a:t>
            </a:r>
            <a:r>
              <a:rPr spc="-130" dirty="0">
                <a:solidFill>
                  <a:srgbClr val="213E8D"/>
                </a:solidFill>
              </a:rPr>
              <a:t> </a:t>
            </a:r>
            <a:r>
              <a:rPr spc="-65" dirty="0">
                <a:solidFill>
                  <a:srgbClr val="213E8D"/>
                </a:solidFill>
              </a:rPr>
              <a:t>mayor</a:t>
            </a:r>
            <a:r>
              <a:rPr spc="-120" dirty="0">
                <a:solidFill>
                  <a:srgbClr val="213E8D"/>
                </a:solidFill>
              </a:rPr>
              <a:t> </a:t>
            </a:r>
            <a:r>
              <a:rPr spc="-45" dirty="0">
                <a:solidFill>
                  <a:srgbClr val="213E8D"/>
                </a:solidFill>
              </a:rPr>
              <a:t>información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15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9966" y="2244636"/>
            <a:ext cx="6431280" cy="2170610"/>
          </a:xfrm>
          <a:noFill/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Gracias por su atención.</a:t>
            </a:r>
            <a:endParaRPr lang="es-C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ower point dgdp2  -  Modo de compatibilidad" id="{C99CF319-DB7C-DC42-A610-9CCE2A5DF776}" vid="{090F2DF2-5D31-5540-BBFA-20F6017F8F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1108</TotalTime>
  <Words>385</Words>
  <Application>Microsoft Office PowerPoint</Application>
  <PresentationFormat>Panorámica</PresentationFormat>
  <Paragraphs>22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 MT</vt:lpstr>
      <vt:lpstr>Trebuchet MS</vt:lpstr>
      <vt:lpstr>Trebuchet MS</vt:lpstr>
      <vt:lpstr>Tema de Office</vt:lpstr>
      <vt:lpstr>PROCESO ESPECIAL DE INCENTIVO AL RETIRO, 70 AÑOS O MÁS AL 1 DE ENERO DE 2024- ART. 55 LEY N°21.405 </vt:lpstr>
      <vt:lpstr>Apertura de Proceso Especial Incentivo al retiro </vt:lpstr>
      <vt:lpstr>Plazos y forma de postulación</vt:lpstr>
      <vt:lpstr>Requisitos de Postulación</vt:lpstr>
      <vt:lpstr>Importante</vt:lpstr>
      <vt:lpstr>Cese de funciones</vt:lpstr>
      <vt:lpstr>Para mayor información</vt:lpstr>
      <vt:lpstr>Gracias por su atención.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ESTE ES UN EJEMPLO DE  TÍTULO EN PORTADA DEJANDO ESPACIO A CC</dc:title>
  <dc:creator>Juan Pablo Muñoz</dc:creator>
  <cp:lastModifiedBy>Diego Abel Duran Toledo (diego.duran.t)</cp:lastModifiedBy>
  <cp:revision>53</cp:revision>
  <dcterms:created xsi:type="dcterms:W3CDTF">2020-09-30T22:01:25Z</dcterms:created>
  <dcterms:modified xsi:type="dcterms:W3CDTF">2024-05-02T21:56:48Z</dcterms:modified>
</cp:coreProperties>
</file>