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346" r:id="rId3"/>
    <p:sldId id="335" r:id="rId4"/>
    <p:sldId id="336" r:id="rId5"/>
    <p:sldId id="337" r:id="rId6"/>
    <p:sldId id="338" r:id="rId7"/>
    <p:sldId id="351" r:id="rId8"/>
    <p:sldId id="350" r:id="rId9"/>
    <p:sldId id="349" r:id="rId10"/>
    <p:sldId id="347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00"/>
    <a:srgbClr val="FFFF66"/>
    <a:srgbClr val="99FF33"/>
    <a:srgbClr val="66FF33"/>
    <a:srgbClr val="99FF99"/>
    <a:srgbClr val="FFCCFF"/>
    <a:srgbClr val="3399FF"/>
    <a:srgbClr val="9933FF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2443" y="-9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4FBF-FED0-46ED-8B77-4F7B7FAD8B4A}" type="datetimeFigureOut">
              <a:rPr lang="es-ES" smtClean="0"/>
              <a:t>23/12/2015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D7E2-F14F-4DB3-A290-293C16951D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72731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4FBF-FED0-46ED-8B77-4F7B7FAD8B4A}" type="datetimeFigureOut">
              <a:rPr lang="es-ES" smtClean="0"/>
              <a:t>23/12/2015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D7E2-F14F-4DB3-A290-293C16951D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7921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4FBF-FED0-46ED-8B77-4F7B7FAD8B4A}" type="datetimeFigureOut">
              <a:rPr lang="es-ES" smtClean="0"/>
              <a:t>23/12/2015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D7E2-F14F-4DB3-A290-293C16951D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2681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4FBF-FED0-46ED-8B77-4F7B7FAD8B4A}" type="datetimeFigureOut">
              <a:rPr lang="es-ES" smtClean="0"/>
              <a:t>23/12/2015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D7E2-F14F-4DB3-A290-293C16951D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7194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4FBF-FED0-46ED-8B77-4F7B7FAD8B4A}" type="datetimeFigureOut">
              <a:rPr lang="es-ES" smtClean="0"/>
              <a:t>23/12/2015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D7E2-F14F-4DB3-A290-293C16951D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1849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4FBF-FED0-46ED-8B77-4F7B7FAD8B4A}" type="datetimeFigureOut">
              <a:rPr lang="es-ES" smtClean="0"/>
              <a:t>23/12/2015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D7E2-F14F-4DB3-A290-293C16951D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3245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4FBF-FED0-46ED-8B77-4F7B7FAD8B4A}" type="datetimeFigureOut">
              <a:rPr lang="es-ES" smtClean="0"/>
              <a:t>23/12/2015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D7E2-F14F-4DB3-A290-293C16951D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6365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4FBF-FED0-46ED-8B77-4F7B7FAD8B4A}" type="datetimeFigureOut">
              <a:rPr lang="es-ES" smtClean="0"/>
              <a:t>23/12/2015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D7E2-F14F-4DB3-A290-293C16951D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9562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4FBF-FED0-46ED-8B77-4F7B7FAD8B4A}" type="datetimeFigureOut">
              <a:rPr lang="es-ES" smtClean="0"/>
              <a:t>23/12/2015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D7E2-F14F-4DB3-A290-293C16951D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2630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4FBF-FED0-46ED-8B77-4F7B7FAD8B4A}" type="datetimeFigureOut">
              <a:rPr lang="es-ES" smtClean="0"/>
              <a:t>23/12/2015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D7E2-F14F-4DB3-A290-293C16951D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8034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4FBF-FED0-46ED-8B77-4F7B7FAD8B4A}" type="datetimeFigureOut">
              <a:rPr lang="es-ES" smtClean="0"/>
              <a:t>23/12/2015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D7E2-F14F-4DB3-A290-293C16951D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6546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54FBF-FED0-46ED-8B77-4F7B7FAD8B4A}" type="datetimeFigureOut">
              <a:rPr lang="es-ES" smtClean="0"/>
              <a:t>23/12/2015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1D7E2-F14F-4DB3-A290-293C16951D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2894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3025" y="4869160"/>
            <a:ext cx="9067930" cy="83099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s-ES" sz="4800" b="1" dirty="0" smtClean="0">
                <a:solidFill>
                  <a:schemeClr val="bg1"/>
                </a:solidFill>
              </a:rPr>
              <a:t>PROYECTO EDIFICIO </a:t>
            </a:r>
            <a:r>
              <a:rPr lang="es-ES" sz="4800" b="1" dirty="0" err="1" smtClean="0">
                <a:solidFill>
                  <a:schemeClr val="bg1"/>
                </a:solidFill>
              </a:rPr>
              <a:t>VM20</a:t>
            </a:r>
            <a:r>
              <a:rPr lang="es-ES" sz="4800" b="1" dirty="0" smtClean="0">
                <a:solidFill>
                  <a:schemeClr val="bg1"/>
                </a:solidFill>
              </a:rPr>
              <a:t> </a:t>
            </a:r>
            <a:endParaRPr lang="es-ES" sz="4000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" y="5661248"/>
            <a:ext cx="9080954" cy="33855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s-ES" sz="1600" dirty="0" smtClean="0">
                <a:solidFill>
                  <a:schemeClr val="bg1"/>
                </a:solidFill>
                <a:latin typeface="+mj-lt"/>
              </a:rPr>
              <a:t>NOVIEMBRE 2015</a:t>
            </a:r>
            <a:endParaRPr lang="es-ES" sz="1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31"/>
          <a:stretch/>
        </p:blipFill>
        <p:spPr bwMode="auto">
          <a:xfrm>
            <a:off x="1979713" y="158055"/>
            <a:ext cx="7164288" cy="4495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262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488832" cy="5832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546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74" r="4315"/>
          <a:stretch/>
        </p:blipFill>
        <p:spPr bwMode="auto">
          <a:xfrm>
            <a:off x="340236" y="1699260"/>
            <a:ext cx="8480236" cy="3446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07504" y="6237312"/>
            <a:ext cx="8640960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s-ES" b="1" dirty="0" smtClean="0">
                <a:solidFill>
                  <a:schemeClr val="bg1"/>
                </a:solidFill>
              </a:rPr>
              <a:t>PROYECTO </a:t>
            </a:r>
            <a:r>
              <a:rPr lang="es-ES" b="1" dirty="0" err="1" smtClean="0">
                <a:solidFill>
                  <a:schemeClr val="bg1"/>
                </a:solidFill>
              </a:rPr>
              <a:t>VM20</a:t>
            </a:r>
            <a:r>
              <a:rPr lang="es-ES" b="1" dirty="0" smtClean="0">
                <a:solidFill>
                  <a:schemeClr val="bg1"/>
                </a:solidFill>
              </a:rPr>
              <a:t> – </a:t>
            </a:r>
            <a:r>
              <a:rPr lang="es-ES" sz="1400" dirty="0" smtClean="0">
                <a:solidFill>
                  <a:schemeClr val="bg1"/>
                </a:solidFill>
              </a:rPr>
              <a:t>PLANTA GENERAL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sz="1400" dirty="0" smtClean="0">
                <a:solidFill>
                  <a:schemeClr val="bg1"/>
                </a:solidFill>
              </a:rPr>
              <a:t>PRIMER NIVEL </a:t>
            </a:r>
            <a:endParaRPr lang="es-ES" sz="1400" dirty="0">
              <a:solidFill>
                <a:schemeClr val="bg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452803" y="1772816"/>
            <a:ext cx="3096344" cy="2520280"/>
          </a:xfrm>
          <a:prstGeom prst="rect">
            <a:avLst/>
          </a:prstGeom>
          <a:solidFill>
            <a:schemeClr val="tx2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3076539" y="1844824"/>
            <a:ext cx="2376264" cy="2520280"/>
          </a:xfrm>
          <a:prstGeom prst="rect">
            <a:avLst/>
          </a:prstGeom>
          <a:solidFill>
            <a:srgbClr val="92D05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1989811" y="1844824"/>
            <a:ext cx="1096827" cy="2520280"/>
          </a:xfrm>
          <a:prstGeom prst="rect">
            <a:avLst/>
          </a:prstGeom>
          <a:solidFill>
            <a:schemeClr val="accent2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CuadroTexto"/>
          <p:cNvSpPr txBox="1"/>
          <p:nvPr/>
        </p:nvSpPr>
        <p:spPr>
          <a:xfrm>
            <a:off x="1778204" y="5648216"/>
            <a:ext cx="849580" cy="276999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s-ES" sz="1200" dirty="0" err="1" smtClean="0">
                <a:latin typeface="Arial Black" panose="020B0A04020102020204" pitchFamily="34" charset="0"/>
              </a:rPr>
              <a:t>CEAC</a:t>
            </a:r>
            <a:endParaRPr lang="es-ES" sz="1200" dirty="0">
              <a:latin typeface="Arial Black" panose="020B0A04020102020204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389110" y="5691196"/>
            <a:ext cx="448469" cy="144872"/>
          </a:xfrm>
          <a:prstGeom prst="rect">
            <a:avLst/>
          </a:prstGeom>
          <a:solidFill>
            <a:schemeClr val="accent2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"/>
          <p:cNvSpPr/>
          <p:nvPr/>
        </p:nvSpPr>
        <p:spPr>
          <a:xfrm>
            <a:off x="3432059" y="5661248"/>
            <a:ext cx="448469" cy="144872"/>
          </a:xfrm>
          <a:prstGeom prst="rect">
            <a:avLst/>
          </a:prstGeom>
          <a:solidFill>
            <a:srgbClr val="92D05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"/>
          <p:cNvSpPr/>
          <p:nvPr/>
        </p:nvSpPr>
        <p:spPr>
          <a:xfrm>
            <a:off x="6411354" y="5719368"/>
            <a:ext cx="448469" cy="144872"/>
          </a:xfrm>
          <a:prstGeom prst="rect">
            <a:avLst/>
          </a:prstGeom>
          <a:solidFill>
            <a:schemeClr val="tx2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/>
          </a:p>
        </p:txBody>
      </p:sp>
      <p:sp>
        <p:nvSpPr>
          <p:cNvPr id="15" name="14 CuadroTexto"/>
          <p:cNvSpPr txBox="1"/>
          <p:nvPr/>
        </p:nvSpPr>
        <p:spPr>
          <a:xfrm>
            <a:off x="3851878" y="5620548"/>
            <a:ext cx="2160282" cy="276999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s-ES" sz="1200" dirty="0" smtClean="0">
                <a:latin typeface="Arial Black" panose="020B0A04020102020204" pitchFamily="34" charset="0"/>
              </a:rPr>
              <a:t>POSTGRADOS/ </a:t>
            </a:r>
            <a:r>
              <a:rPr lang="es-ES" sz="1200" dirty="0" err="1" smtClean="0">
                <a:latin typeface="Arial Black" panose="020B0A04020102020204" pitchFamily="34" charset="0"/>
              </a:rPr>
              <a:t>IEI</a:t>
            </a:r>
            <a:r>
              <a:rPr lang="es-ES" sz="1200" dirty="0">
                <a:latin typeface="Arial Black" panose="020B0A04020102020204" pitchFamily="34" charset="0"/>
              </a:rPr>
              <a:t>/</a:t>
            </a:r>
            <a:r>
              <a:rPr lang="es-ES" sz="1200" dirty="0" smtClean="0">
                <a:latin typeface="Arial Black" panose="020B0A04020102020204" pitchFamily="34" charset="0"/>
              </a:rPr>
              <a:t> </a:t>
            </a:r>
            <a:r>
              <a:rPr lang="es-ES" sz="1200" dirty="0" err="1" smtClean="0">
                <a:latin typeface="Arial Black" panose="020B0A04020102020204" pitchFamily="34" charset="0"/>
              </a:rPr>
              <a:t>DRI</a:t>
            </a:r>
            <a:endParaRPr lang="es-ES" sz="1200" dirty="0">
              <a:latin typeface="Arial Black" panose="020B0A04020102020204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6843402" y="5648216"/>
            <a:ext cx="608918" cy="276999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s-ES" sz="1200" dirty="0" err="1" smtClean="0">
                <a:latin typeface="Arial Black" panose="020B0A04020102020204" pitchFamily="34" charset="0"/>
              </a:rPr>
              <a:t>INAP</a:t>
            </a:r>
            <a:endParaRPr lang="es-ES" sz="1200" dirty="0">
              <a:latin typeface="Arial Black" panose="020B0A04020102020204" pitchFamily="34" charset="0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985443" y="5015379"/>
            <a:ext cx="1944216" cy="26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29" tIns="45715" rIns="91429" bIns="45715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s-ES" sz="1050" b="1" dirty="0" smtClean="0"/>
              <a:t>ARTURO </a:t>
            </a:r>
            <a:r>
              <a:rPr lang="es-ES" sz="1050" b="1" dirty="0" err="1" smtClean="0"/>
              <a:t>BURHLE</a:t>
            </a:r>
            <a:endParaRPr lang="es-ES" sz="1050" b="1" dirty="0"/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 rot="16200000">
            <a:off x="7705912" y="2902156"/>
            <a:ext cx="2085104" cy="26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29" tIns="45715" rIns="91429" bIns="45715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s-ES" sz="1050" b="1" dirty="0" smtClean="0"/>
              <a:t>RAMÓN </a:t>
            </a:r>
            <a:r>
              <a:rPr lang="es-ES" sz="1050" b="1" dirty="0" err="1" smtClean="0"/>
              <a:t>CARNICER</a:t>
            </a:r>
            <a:endParaRPr lang="es-ES" sz="1050" b="1" dirty="0"/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 rot="16200000">
            <a:off x="-804248" y="2756576"/>
            <a:ext cx="2085104" cy="26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29" tIns="45715" rIns="91429" bIns="45715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s-ES" sz="1050" b="1" dirty="0" smtClean="0"/>
              <a:t>VICUÑA MACKENNA</a:t>
            </a:r>
            <a:endParaRPr lang="es-ES" sz="1050" b="1" dirty="0"/>
          </a:p>
        </p:txBody>
      </p:sp>
      <p:sp>
        <p:nvSpPr>
          <p:cNvPr id="2" name="1 Forma libre"/>
          <p:cNvSpPr/>
          <p:nvPr/>
        </p:nvSpPr>
        <p:spPr>
          <a:xfrm>
            <a:off x="543500" y="1809750"/>
            <a:ext cx="1162050" cy="2505075"/>
          </a:xfrm>
          <a:custGeom>
            <a:avLst/>
            <a:gdLst>
              <a:gd name="connsiteX0" fmla="*/ 1133475 w 1162050"/>
              <a:gd name="connsiteY0" fmla="*/ 19050 h 2505075"/>
              <a:gd name="connsiteX1" fmla="*/ 1162050 w 1162050"/>
              <a:gd name="connsiteY1" fmla="*/ 2457450 h 2505075"/>
              <a:gd name="connsiteX2" fmla="*/ 561975 w 1162050"/>
              <a:gd name="connsiteY2" fmla="*/ 2505075 h 2505075"/>
              <a:gd name="connsiteX3" fmla="*/ 0 w 1162050"/>
              <a:gd name="connsiteY3" fmla="*/ 0 h 2505075"/>
              <a:gd name="connsiteX4" fmla="*/ 1133475 w 1162050"/>
              <a:gd name="connsiteY4" fmla="*/ 19050 h 2505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2050" h="2505075">
                <a:moveTo>
                  <a:pt x="1133475" y="19050"/>
                </a:moveTo>
                <a:lnTo>
                  <a:pt x="1162050" y="2457450"/>
                </a:lnTo>
                <a:lnTo>
                  <a:pt x="561975" y="2505075"/>
                </a:lnTo>
                <a:lnTo>
                  <a:pt x="0" y="0"/>
                </a:lnTo>
                <a:lnTo>
                  <a:pt x="1133475" y="1905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2 Rectángulo"/>
          <p:cNvSpPr/>
          <p:nvPr/>
        </p:nvSpPr>
        <p:spPr>
          <a:xfrm>
            <a:off x="1695449" y="1772816"/>
            <a:ext cx="284261" cy="2664296"/>
          </a:xfrm>
          <a:prstGeom prst="rect">
            <a:avLst/>
          </a:prstGeom>
          <a:solidFill>
            <a:srgbClr val="FFFF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Rectángulo"/>
          <p:cNvSpPr/>
          <p:nvPr/>
        </p:nvSpPr>
        <p:spPr>
          <a:xfrm>
            <a:off x="703034" y="661388"/>
            <a:ext cx="448469" cy="144872"/>
          </a:xfrm>
          <a:prstGeom prst="rect">
            <a:avLst/>
          </a:prstGeom>
          <a:solidFill>
            <a:srgbClr val="FFFF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CuadroTexto"/>
          <p:cNvSpPr txBox="1"/>
          <p:nvPr/>
        </p:nvSpPr>
        <p:spPr>
          <a:xfrm>
            <a:off x="1122852" y="620688"/>
            <a:ext cx="5393364" cy="26161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FACHADA EXISTENTE EX </a:t>
            </a:r>
            <a:r>
              <a:rPr lang="es-E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es-E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CIENCIAS QUÍMICAS Y FARMACÉUTICAS</a:t>
            </a:r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497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791"/>
            <a:ext cx="9144000" cy="6448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05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791"/>
            <a:ext cx="9144000" cy="6448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97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791"/>
            <a:ext cx="9144000" cy="6448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90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791"/>
            <a:ext cx="9144000" cy="6448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60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19"/>
          <a:stretch/>
        </p:blipFill>
        <p:spPr bwMode="auto">
          <a:xfrm>
            <a:off x="683568" y="476672"/>
            <a:ext cx="7884368" cy="5775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075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18"/>
          <a:stretch/>
        </p:blipFill>
        <p:spPr bwMode="auto">
          <a:xfrm>
            <a:off x="467544" y="908720"/>
            <a:ext cx="8393248" cy="5245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801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65" y="980727"/>
            <a:ext cx="8605015" cy="429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497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7342</TotalTime>
  <Words>34</Words>
  <Application>Microsoft Office PowerPoint</Application>
  <PresentationFormat>Presentación en pantalla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fachada existente serÃ¡ conservada de acuerdo a lo declarado pÃºblicamente  por el Rector el pasado dÃ­a 26 de Mayo en conjunto con el Sr. Ministro de Cultura y con la Sra. Directora de Barrios, Patrimonio y Turismo de la I. Municipalidad de Providencia.  La incorporaciÃ³n de la fachada debÃ­a cumplir un conjunto  de requisitos. El primero de ellos era el compromiso de que los espacios interiores y exteriores ya  proyectados para el conjunto de usuarios del edificio, no podÃ­an ser alterados, especialmente en el caso del INAP.  Un segundo aspecto era  que cualquier modificaciÃ³n que se concibiera no fuera en detrimento de los principales aportes urbanos del proyecto, como la consolidaciÃ³n volumÃ©trica  de la manzana y el aporte al espacio pÃºblico. Â  El equipo de arquitectos, asesorado por expertos,  ha trabajado en definir un marco conceptual  junto a una propuesta arquitectÃ³nica y estructural.  Â  En lo conceptual se redefine el rol de la fachada,  no se mantiene como una fachada antigua  encajada exteriormente a un volumen edificado contemporÃ¡neo, sino que estableciendo su presencia en funciÃ³n del nuevo edificio, poniendo  en valor  la imagen de una memoria histÃ³rica de la actividad acadÃ©mica de QuÃ­mica y Farmacia que ahÃ­ se realizÃ³.  Â  En lo arquitectÃ³nico y estructural se ha propuesto mantener  la fachada en el interior de  un gran atrio de acceso, dentro de un volumen contemporÃ¡neo, transparente y visible   desde la Av. VicuÃ±a Mackenna.  Â   La propuesta preliminar presentada por los arquitectos, ademÃ¡s de cumplir con las condiciones seÃ±aladas anteriormente,  realza la fachada existente enfrentÃ¡ndola  a un gran espacio de uso pÃºblico que la acoge y dignifica, constituyendo un aporte al proyecto desde el punto de vista espacial. Â  Es necesario precisar que esta modificaciÃ³n, a un proyecto ya terminado, implica aproximadamente 5 meses adicionales de desarrollo de arquitectura y especialidades y un costo adicional de aproximadamente 1.500 millones de pesos, los cuales estÃ¡n siendo gestionados por el Ministerio de la Cultu</dc:title>
  <dc:creator>Paula  Avila Oliver</dc:creator>
  <cp:lastModifiedBy>Paula  Avila Oliver</cp:lastModifiedBy>
  <cp:revision>55</cp:revision>
  <dcterms:created xsi:type="dcterms:W3CDTF">2015-06-22T20:30:12Z</dcterms:created>
  <dcterms:modified xsi:type="dcterms:W3CDTF">2015-12-23T15:55:41Z</dcterms:modified>
</cp:coreProperties>
</file>