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7010400" cy="111252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hjQc9IttEIFG8j5SKAt8LBUhcd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font" Target="fonts/font2.fntdata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font" Target="fonts/font1.fntdata" /><Relationship Id="rId33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32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font" Target="fonts/font4.fntdata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customschemas.google.com/relationships/presentationmetadata" Target="metadata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font" Target="fonts/font3.fntdata" /><Relationship Id="rId35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55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89b59bf441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89b59bf441_0_385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82" name="Google Shape;182;g389b59bf441_0_385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89b59bf441_0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389b59bf441_0_39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92" name="Google Shape;192;g389b59bf441_0_394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89b59bf441_0_4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389b59bf441_0_428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16" name="Google Shape;216;g389b59bf441_0_428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89b59bf441_0_4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389b59bf441_0_45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24" name="Google Shape;224;g389b59bf441_0_454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89b59bf441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g389b59bf441_0_462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Cumplieron 63 años la primera, y 40 de la que conocemos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Imaginaban el mundo del 2015</a:t>
            </a:r>
            <a:endParaRPr/>
          </a:p>
        </p:txBody>
      </p:sp>
      <p:sp>
        <p:nvSpPr>
          <p:cNvPr id="233" name="Google Shape;233;g389b59bf441_0_462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89b59bf441_0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g389b59bf441_0_471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Cumplieron 63 años la primera, y 40 de la que conocemos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Imaginaban el mundo del 2015</a:t>
            </a:r>
            <a:endParaRPr/>
          </a:p>
        </p:txBody>
      </p:sp>
      <p:sp>
        <p:nvSpPr>
          <p:cNvPr id="240" name="Google Shape;240;g389b59bf441_0_471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89b59bf441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g389b59bf441_0_48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50" name="Google Shape;250;g389b59bf441_0_483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89b59bf441_0_5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g389b59bf441_0_59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58" name="Google Shape;258;g389b59bf441_0_593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89b59bf441_0_5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g389b59bf441_0_50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66" name="Google Shape;266;g389b59bf441_0_506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89b59bf441_0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g389b59bf441_0_51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275" name="Google Shape;275;g389b59bf441_0_514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89b59bf441_0_53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400"/>
              <a:t>Para avanzar a un sistema que gestiona y toma decisiones con el estudainte y su aprendizaje realmente al centro, tenemos que avanzar hacia ser un sistema que aprende permanentemente. Los sostenedores también tenemos que aprender, de los aciertos, pero sobretodo de los errores.</a:t>
            </a:r>
            <a:endParaRPr/>
          </a:p>
        </p:txBody>
      </p:sp>
      <p:sp>
        <p:nvSpPr>
          <p:cNvPr id="290" name="Google Shape;290;g389b59bf441_0_5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7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63" name="Google Shape;63;p3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89b59bf441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389b59bf441_0_250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84" name="Google Shape;84;g389b59bf441_0_250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89b59bf441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g389b59bf441_0_256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95" name="Google Shape;95;g389b59bf441_0_256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89b59bf441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89b59bf441_0_304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09" name="Google Shape;109;g389b59bf441_0_304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89b59bf441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389b59bf441_0_332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35" name="Google Shape;135;g389b59bf441_0_332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89b59bf441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389b59bf441_0_262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64" name="Google Shape;164;g389b59bf441_0_262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89b59bf441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00" cy="3754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389b59bf441_0_368:notes"/>
          <p:cNvSpPr txBox="1">
            <a:spLocks noGrp="1"/>
          </p:cNvSpPr>
          <p:nvPr>
            <p:ph type="body" idx="1"/>
          </p:nvPr>
        </p:nvSpPr>
        <p:spPr>
          <a:xfrm>
            <a:off x="701040" y="5354002"/>
            <a:ext cx="5608200" cy="43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Diagnóstico</a:t>
            </a:r>
            <a:endParaRPr/>
          </a:p>
        </p:txBody>
      </p:sp>
      <p:sp>
        <p:nvSpPr>
          <p:cNvPr id="173" name="Google Shape;173;g389b59bf441_0_368:notes"/>
          <p:cNvSpPr txBox="1">
            <a:spLocks noGrp="1"/>
          </p:cNvSpPr>
          <p:nvPr>
            <p:ph type="sldNum" idx="12"/>
          </p:nvPr>
        </p:nvSpPr>
        <p:spPr>
          <a:xfrm>
            <a:off x="3970938" y="10567010"/>
            <a:ext cx="30378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1">
  <p:cSld name="Lámina interior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body" idx="2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 2">
  <p:cSld name="Lámina interior 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" name="Google Shape;15;p10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" name="Google Shape;16;p10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3">
  <p:cSld name="Lámina interior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>
  <p:cSld name="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body" idx="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4">
  <p:cSld name="Lámina interior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5">
  <p:cSld name="Lámina interior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C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6">
  <p:cSld name="Lámina interior 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body" idx="1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2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ámina interior 7">
  <p:cSld name="Lámina interior 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91B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991B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body" idx="3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4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erre">
  <p:cSld name="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image" Target="../media/image1.png" /><Relationship Id="rId5" Type="http://schemas.openxmlformats.org/officeDocument/2006/relationships/slideLayout" Target="../slideLayouts/slideLayout5.xml" /><Relationship Id="rId10" Type="http://schemas.openxmlformats.org/officeDocument/2006/relationships/theme" Target="../theme/theme1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9.png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3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3.xml" /><Relationship Id="rId5" Type="http://schemas.openxmlformats.org/officeDocument/2006/relationships/image" Target="../media/image14.png" /><Relationship Id="rId4" Type="http://schemas.openxmlformats.org/officeDocument/2006/relationships/image" Target="../media/image13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5.png" /><Relationship Id="rId5" Type="http://schemas.openxmlformats.org/officeDocument/2006/relationships/image" Target="../media/image14.png" /><Relationship Id="rId4" Type="http://schemas.openxmlformats.org/officeDocument/2006/relationships/image" Target="../media/image13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6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7" Type="http://schemas.openxmlformats.org/officeDocument/2006/relationships/image" Target="../media/image17.jp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3.xml" /><Relationship Id="rId6" Type="http://schemas.openxmlformats.org/officeDocument/2006/relationships/hyperlink" Target="https://es.wikipedia.org/wiki/Cognici%C3%B3n" TargetMode="External" /><Relationship Id="rId5" Type="http://schemas.openxmlformats.org/officeDocument/2006/relationships/hyperlink" Target="https://es.wikipedia.org/wiki/S%C3%ADmbolo" TargetMode="External" /><Relationship Id="rId4" Type="http://schemas.openxmlformats.org/officeDocument/2006/relationships/hyperlink" Target="https://es.wikipedia.org/wiki/Pensamiento_(mente)" TargetMode="Externa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8.jp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9.jpg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3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9.png" /><Relationship Id="rId4" Type="http://schemas.openxmlformats.org/officeDocument/2006/relationships/image" Target="../media/image8.pn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1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1.jp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3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3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3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2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"/>
          <p:cNvSpPr txBox="1">
            <a:spLocks noGrp="1"/>
          </p:cNvSpPr>
          <p:nvPr>
            <p:ph type="body" idx="1"/>
          </p:nvPr>
        </p:nvSpPr>
        <p:spPr>
          <a:xfrm>
            <a:off x="905250" y="2754725"/>
            <a:ext cx="10607100" cy="3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75675"/>
              <a:buFont typeface="Arial"/>
              <a:buNone/>
            </a:pPr>
            <a:r>
              <a:rPr lang="es-ES" sz="37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Aprendizajes y tensiones en el rol del sostenedor municipal en los procesos de desarrollo profesional docente</a:t>
            </a:r>
            <a:endParaRPr sz="2300"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8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Corporación Municipal de Renca</a:t>
            </a:r>
            <a:endParaRPr sz="28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Carolina Rodríguez - Dirección de Educación</a:t>
            </a:r>
            <a:r>
              <a:rPr lang="es-ES" sz="2800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2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5" name="Google Shape;4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9690" y="551220"/>
            <a:ext cx="8052619" cy="1897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" title="LOGO-COLO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832" y="322250"/>
            <a:ext cx="2081224" cy="104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" descr="C:\Users\eduardo.tapia\Downloads\LOGOS_2019_FINALES-11 (1) (2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224250" y="458954"/>
            <a:ext cx="1621225" cy="8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89b59bf441_0_385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5" name="Google Shape;185;g389b59bf441_0_385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389b59bf441_0_385"/>
          <p:cNvSpPr txBox="1"/>
          <p:nvPr/>
        </p:nvSpPr>
        <p:spPr>
          <a:xfrm>
            <a:off x="8766675" y="2101525"/>
            <a:ext cx="3026700" cy="1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práctica en aula</a:t>
            </a:r>
            <a:endParaRPr sz="4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7" name="Google Shape;187;g389b59bf441_0_385"/>
          <p:cNvSpPr/>
          <p:nvPr/>
        </p:nvSpPr>
        <p:spPr>
          <a:xfrm>
            <a:off x="2565149" y="2452925"/>
            <a:ext cx="6639000" cy="16515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95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Aprendizaje 1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mejora de la práctica si no hay aprendizaje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aprendizaje si no hay motivación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motivación si no hay participación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8" name="Google Shape;188;g389b59bf441_0_385"/>
          <p:cNvSpPr/>
          <p:nvPr/>
        </p:nvSpPr>
        <p:spPr>
          <a:xfrm>
            <a:off x="307725" y="4004925"/>
            <a:ext cx="11485800" cy="22620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9525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Tensiones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Si cada EE define sus procesos de formación de manera participativa ¿cómo gestiono ese proceso de licitación (ATE)?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Si la SEP varia tanto según matrícula ¿cómo avanzo como red en oportunidades de mejora?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Si cada orientación implica formación, ¿cómo, cuándo, con qué recursos? Todo puede terminar siendo nada.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g389b59bf441_0_394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g389b59bf441_0_394"/>
          <p:cNvSpPr/>
          <p:nvPr/>
        </p:nvSpPr>
        <p:spPr>
          <a:xfrm>
            <a:off x="9759813" y="606587"/>
            <a:ext cx="569030" cy="772228"/>
          </a:xfrm>
          <a:custGeom>
            <a:avLst/>
            <a:gdLst/>
            <a:ahLst/>
            <a:cxnLst/>
            <a:rect l="l" t="t" r="r" b="b"/>
            <a:pathLst>
              <a:path w="51264" h="66903" extrusionOk="0">
                <a:moveTo>
                  <a:pt x="21459" y="66904"/>
                </a:moveTo>
                <a:cubicBezTo>
                  <a:pt x="19629" y="66446"/>
                  <a:pt x="16634" y="66702"/>
                  <a:pt x="16176" y="64872"/>
                </a:cubicBezTo>
                <a:cubicBezTo>
                  <a:pt x="15234" y="61109"/>
                  <a:pt x="23729" y="63070"/>
                  <a:pt x="27555" y="62433"/>
                </a:cubicBezTo>
                <a:cubicBezTo>
                  <a:pt x="29297" y="62143"/>
                  <a:pt x="33404" y="60691"/>
                  <a:pt x="32025" y="59588"/>
                </a:cubicBezTo>
                <a:cubicBezTo>
                  <a:pt x="27792" y="56203"/>
                  <a:pt x="21189" y="59182"/>
                  <a:pt x="15769" y="59182"/>
                </a:cubicBezTo>
                <a:cubicBezTo>
                  <a:pt x="13403" y="59182"/>
                  <a:pt x="7189" y="59230"/>
                  <a:pt x="8861" y="57556"/>
                </a:cubicBezTo>
                <a:cubicBezTo>
                  <a:pt x="10491" y="55924"/>
                  <a:pt x="13494" y="57529"/>
                  <a:pt x="15769" y="57150"/>
                </a:cubicBezTo>
                <a:cubicBezTo>
                  <a:pt x="21129" y="56258"/>
                  <a:pt x="26591" y="55931"/>
                  <a:pt x="32025" y="55931"/>
                </a:cubicBezTo>
                <a:cubicBezTo>
                  <a:pt x="34854" y="55931"/>
                  <a:pt x="42152" y="55493"/>
                  <a:pt x="40153" y="53492"/>
                </a:cubicBezTo>
                <a:cubicBezTo>
                  <a:pt x="38813" y="52150"/>
                  <a:pt x="36360" y="53492"/>
                  <a:pt x="34464" y="53492"/>
                </a:cubicBezTo>
                <a:cubicBezTo>
                  <a:pt x="28232" y="53492"/>
                  <a:pt x="22001" y="53492"/>
                  <a:pt x="15769" y="53492"/>
                </a:cubicBezTo>
                <a:cubicBezTo>
                  <a:pt x="12911" y="53492"/>
                  <a:pt x="9256" y="54701"/>
                  <a:pt x="7235" y="52680"/>
                </a:cubicBezTo>
                <a:cubicBezTo>
                  <a:pt x="6719" y="52164"/>
                  <a:pt x="7340" y="50825"/>
                  <a:pt x="8048" y="50648"/>
                </a:cubicBezTo>
                <a:cubicBezTo>
                  <a:pt x="13175" y="49368"/>
                  <a:pt x="18612" y="50241"/>
                  <a:pt x="23897" y="50241"/>
                </a:cubicBezTo>
                <a:cubicBezTo>
                  <a:pt x="25664" y="50241"/>
                  <a:pt x="29972" y="51415"/>
                  <a:pt x="29181" y="49835"/>
                </a:cubicBezTo>
                <a:cubicBezTo>
                  <a:pt x="27835" y="47145"/>
                  <a:pt x="23189" y="49207"/>
                  <a:pt x="20240" y="48616"/>
                </a:cubicBezTo>
                <a:cubicBezTo>
                  <a:pt x="14180" y="47402"/>
                  <a:pt x="7285" y="45432"/>
                  <a:pt x="3577" y="40488"/>
                </a:cubicBezTo>
                <a:cubicBezTo>
                  <a:pt x="-1713" y="33437"/>
                  <a:pt x="-708" y="20956"/>
                  <a:pt x="4797" y="14072"/>
                </a:cubicBezTo>
                <a:cubicBezTo>
                  <a:pt x="12041" y="5014"/>
                  <a:pt x="25651" y="-2156"/>
                  <a:pt x="36902" y="660"/>
                </a:cubicBezTo>
                <a:cubicBezTo>
                  <a:pt x="46659" y="3102"/>
                  <a:pt x="53162" y="17726"/>
                  <a:pt x="50720" y="27483"/>
                </a:cubicBezTo>
                <a:cubicBezTo>
                  <a:pt x="49043" y="34184"/>
                  <a:pt x="42429" y="38783"/>
                  <a:pt x="36902" y="42926"/>
                </a:cubicBezTo>
                <a:cubicBezTo>
                  <a:pt x="34126" y="45007"/>
                  <a:pt x="31878" y="50979"/>
                  <a:pt x="28774" y="49428"/>
                </a:cubicBezTo>
                <a:cubicBezTo>
                  <a:pt x="26276" y="48180"/>
                  <a:pt x="31349" y="44416"/>
                  <a:pt x="32025" y="41707"/>
                </a:cubicBezTo>
                <a:cubicBezTo>
                  <a:pt x="33544" y="35625"/>
                  <a:pt x="32534" y="29093"/>
                  <a:pt x="34057" y="23012"/>
                </a:cubicBezTo>
                <a:cubicBezTo>
                  <a:pt x="34369" y="21765"/>
                  <a:pt x="36806" y="20884"/>
                  <a:pt x="37715" y="21793"/>
                </a:cubicBezTo>
                <a:cubicBezTo>
                  <a:pt x="39624" y="23701"/>
                  <a:pt x="37895" y="28859"/>
                  <a:pt x="35277" y="29515"/>
                </a:cubicBezTo>
                <a:cubicBezTo>
                  <a:pt x="32505" y="30209"/>
                  <a:pt x="28522" y="27846"/>
                  <a:pt x="27961" y="25044"/>
                </a:cubicBezTo>
                <a:cubicBezTo>
                  <a:pt x="27667" y="23577"/>
                  <a:pt x="26136" y="21048"/>
                  <a:pt x="27555" y="20574"/>
                </a:cubicBezTo>
                <a:cubicBezTo>
                  <a:pt x="29512" y="19921"/>
                  <a:pt x="30759" y="24348"/>
                  <a:pt x="29993" y="26264"/>
                </a:cubicBezTo>
                <a:cubicBezTo>
                  <a:pt x="29134" y="28413"/>
                  <a:pt x="25806" y="28702"/>
                  <a:pt x="23491" y="28702"/>
                </a:cubicBezTo>
                <a:cubicBezTo>
                  <a:pt x="21370" y="28702"/>
                  <a:pt x="18567" y="23428"/>
                  <a:pt x="20646" y="23012"/>
                </a:cubicBezTo>
                <a:cubicBezTo>
                  <a:pt x="22721" y="22596"/>
                  <a:pt x="25656" y="25996"/>
                  <a:pt x="24710" y="27889"/>
                </a:cubicBezTo>
                <a:cubicBezTo>
                  <a:pt x="23920" y="29469"/>
                  <a:pt x="21880" y="30079"/>
                  <a:pt x="20240" y="30734"/>
                </a:cubicBezTo>
                <a:cubicBezTo>
                  <a:pt x="18982" y="31237"/>
                  <a:pt x="17195" y="32773"/>
                  <a:pt x="17801" y="33985"/>
                </a:cubicBezTo>
                <a:cubicBezTo>
                  <a:pt x="18831" y="36045"/>
                  <a:pt x="22269" y="35608"/>
                  <a:pt x="23897" y="37236"/>
                </a:cubicBezTo>
                <a:cubicBezTo>
                  <a:pt x="27963" y="41302"/>
                  <a:pt x="29932" y="49835"/>
                  <a:pt x="35683" y="49835"/>
                </a:cubicBezTo>
                <a:cubicBezTo>
                  <a:pt x="38174" y="49835"/>
                  <a:pt x="43705" y="50452"/>
                  <a:pt x="42592" y="52680"/>
                </a:cubicBezTo>
                <a:cubicBezTo>
                  <a:pt x="41676" y="54514"/>
                  <a:pt x="38485" y="52994"/>
                  <a:pt x="36496" y="53492"/>
                </a:cubicBezTo>
                <a:cubicBezTo>
                  <a:pt x="29530" y="55236"/>
                  <a:pt x="22138" y="53899"/>
                  <a:pt x="14957" y="53899"/>
                </a:cubicBezTo>
                <a:cubicBezTo>
                  <a:pt x="12459" y="53899"/>
                  <a:pt x="7036" y="53100"/>
                  <a:pt x="7641" y="55524"/>
                </a:cubicBezTo>
                <a:cubicBezTo>
                  <a:pt x="8214" y="57819"/>
                  <a:pt x="12184" y="57150"/>
                  <a:pt x="14550" y="57150"/>
                </a:cubicBezTo>
                <a:cubicBezTo>
                  <a:pt x="19293" y="57150"/>
                  <a:pt x="24123" y="57676"/>
                  <a:pt x="28774" y="56744"/>
                </a:cubicBezTo>
                <a:cubicBezTo>
                  <a:pt x="31312" y="56236"/>
                  <a:pt x="35061" y="53777"/>
                  <a:pt x="36496" y="55931"/>
                </a:cubicBezTo>
                <a:cubicBezTo>
                  <a:pt x="37309" y="57150"/>
                  <a:pt x="34303" y="58369"/>
                  <a:pt x="32838" y="58369"/>
                </a:cubicBezTo>
                <a:cubicBezTo>
                  <a:pt x="26593" y="58369"/>
                  <a:pt x="18561" y="55174"/>
                  <a:pt x="14144" y="59588"/>
                </a:cubicBezTo>
                <a:cubicBezTo>
                  <a:pt x="13158" y="60574"/>
                  <a:pt x="16406" y="61620"/>
                  <a:pt x="17801" y="61620"/>
                </a:cubicBezTo>
                <a:cubicBezTo>
                  <a:pt x="22415" y="61620"/>
                  <a:pt x="28356" y="59170"/>
                  <a:pt x="31619" y="62433"/>
                </a:cubicBezTo>
                <a:cubicBezTo>
                  <a:pt x="32577" y="63391"/>
                  <a:pt x="29626" y="64369"/>
                  <a:pt x="28368" y="64872"/>
                </a:cubicBezTo>
                <a:cubicBezTo>
                  <a:pt x="25556" y="65997"/>
                  <a:pt x="22456" y="66497"/>
                  <a:pt x="19427" y="6649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196" name="Google Shape;196;g389b59bf441_0_394"/>
          <p:cNvSpPr/>
          <p:nvPr/>
        </p:nvSpPr>
        <p:spPr>
          <a:xfrm>
            <a:off x="9531375" y="987625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197" name="Google Shape;197;g389b59bf441_0_394"/>
          <p:cNvSpPr/>
          <p:nvPr/>
        </p:nvSpPr>
        <p:spPr>
          <a:xfrm>
            <a:off x="10404870" y="987625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198" name="Google Shape;198;g389b59bf441_0_394"/>
          <p:cNvSpPr/>
          <p:nvPr/>
        </p:nvSpPr>
        <p:spPr>
          <a:xfrm>
            <a:off x="9632700" y="611700"/>
            <a:ext cx="132075" cy="60975"/>
          </a:xfrm>
          <a:custGeom>
            <a:avLst/>
            <a:gdLst/>
            <a:ahLst/>
            <a:cxnLst/>
            <a:rect l="l" t="t" r="r" b="b"/>
            <a:pathLst>
              <a:path w="5283" h="2439" extrusionOk="0">
                <a:moveTo>
                  <a:pt x="0" y="0"/>
                </a:moveTo>
                <a:cubicBezTo>
                  <a:pt x="1913" y="319"/>
                  <a:pt x="4669" y="599"/>
                  <a:pt x="5283" y="24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199" name="Google Shape;199;g389b59bf441_0_394"/>
          <p:cNvSpPr/>
          <p:nvPr/>
        </p:nvSpPr>
        <p:spPr>
          <a:xfrm>
            <a:off x="10232125" y="418675"/>
            <a:ext cx="60975" cy="111750"/>
          </a:xfrm>
          <a:custGeom>
            <a:avLst/>
            <a:gdLst/>
            <a:ahLst/>
            <a:cxnLst/>
            <a:rect l="l" t="t" r="r" b="b"/>
            <a:pathLst>
              <a:path w="2439" h="4470" extrusionOk="0">
                <a:moveTo>
                  <a:pt x="0" y="4470"/>
                </a:moveTo>
                <a:cubicBezTo>
                  <a:pt x="942" y="3058"/>
                  <a:pt x="1901" y="1610"/>
                  <a:pt x="2439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0" name="Google Shape;200;g389b59bf441_0_394"/>
          <p:cNvSpPr/>
          <p:nvPr/>
        </p:nvSpPr>
        <p:spPr>
          <a:xfrm>
            <a:off x="8915003" y="619028"/>
            <a:ext cx="569030" cy="772228"/>
          </a:xfrm>
          <a:custGeom>
            <a:avLst/>
            <a:gdLst/>
            <a:ahLst/>
            <a:cxnLst/>
            <a:rect l="l" t="t" r="r" b="b"/>
            <a:pathLst>
              <a:path w="51264" h="66903" extrusionOk="0">
                <a:moveTo>
                  <a:pt x="21459" y="66904"/>
                </a:moveTo>
                <a:cubicBezTo>
                  <a:pt x="19629" y="66446"/>
                  <a:pt x="16634" y="66702"/>
                  <a:pt x="16176" y="64872"/>
                </a:cubicBezTo>
                <a:cubicBezTo>
                  <a:pt x="15234" y="61109"/>
                  <a:pt x="23729" y="63070"/>
                  <a:pt x="27555" y="62433"/>
                </a:cubicBezTo>
                <a:cubicBezTo>
                  <a:pt x="29297" y="62143"/>
                  <a:pt x="33404" y="60691"/>
                  <a:pt x="32025" y="59588"/>
                </a:cubicBezTo>
                <a:cubicBezTo>
                  <a:pt x="27792" y="56203"/>
                  <a:pt x="21189" y="59182"/>
                  <a:pt x="15769" y="59182"/>
                </a:cubicBezTo>
                <a:cubicBezTo>
                  <a:pt x="13403" y="59182"/>
                  <a:pt x="7189" y="59230"/>
                  <a:pt x="8861" y="57556"/>
                </a:cubicBezTo>
                <a:cubicBezTo>
                  <a:pt x="10491" y="55924"/>
                  <a:pt x="13494" y="57529"/>
                  <a:pt x="15769" y="57150"/>
                </a:cubicBezTo>
                <a:cubicBezTo>
                  <a:pt x="21129" y="56258"/>
                  <a:pt x="26591" y="55931"/>
                  <a:pt x="32025" y="55931"/>
                </a:cubicBezTo>
                <a:cubicBezTo>
                  <a:pt x="34854" y="55931"/>
                  <a:pt x="42152" y="55493"/>
                  <a:pt x="40153" y="53492"/>
                </a:cubicBezTo>
                <a:cubicBezTo>
                  <a:pt x="38813" y="52150"/>
                  <a:pt x="36360" y="53492"/>
                  <a:pt x="34464" y="53492"/>
                </a:cubicBezTo>
                <a:cubicBezTo>
                  <a:pt x="28232" y="53492"/>
                  <a:pt x="22001" y="53492"/>
                  <a:pt x="15769" y="53492"/>
                </a:cubicBezTo>
                <a:cubicBezTo>
                  <a:pt x="12911" y="53492"/>
                  <a:pt x="9256" y="54701"/>
                  <a:pt x="7235" y="52680"/>
                </a:cubicBezTo>
                <a:cubicBezTo>
                  <a:pt x="6719" y="52164"/>
                  <a:pt x="7340" y="50825"/>
                  <a:pt x="8048" y="50648"/>
                </a:cubicBezTo>
                <a:cubicBezTo>
                  <a:pt x="13175" y="49368"/>
                  <a:pt x="18612" y="50241"/>
                  <a:pt x="23897" y="50241"/>
                </a:cubicBezTo>
                <a:cubicBezTo>
                  <a:pt x="25664" y="50241"/>
                  <a:pt x="29972" y="51415"/>
                  <a:pt x="29181" y="49835"/>
                </a:cubicBezTo>
                <a:cubicBezTo>
                  <a:pt x="27835" y="47145"/>
                  <a:pt x="23189" y="49207"/>
                  <a:pt x="20240" y="48616"/>
                </a:cubicBezTo>
                <a:cubicBezTo>
                  <a:pt x="14180" y="47402"/>
                  <a:pt x="7285" y="45432"/>
                  <a:pt x="3577" y="40488"/>
                </a:cubicBezTo>
                <a:cubicBezTo>
                  <a:pt x="-1713" y="33437"/>
                  <a:pt x="-708" y="20956"/>
                  <a:pt x="4797" y="14072"/>
                </a:cubicBezTo>
                <a:cubicBezTo>
                  <a:pt x="12041" y="5014"/>
                  <a:pt x="25651" y="-2156"/>
                  <a:pt x="36902" y="660"/>
                </a:cubicBezTo>
                <a:cubicBezTo>
                  <a:pt x="46659" y="3102"/>
                  <a:pt x="53162" y="17726"/>
                  <a:pt x="50720" y="27483"/>
                </a:cubicBezTo>
                <a:cubicBezTo>
                  <a:pt x="49043" y="34184"/>
                  <a:pt x="42429" y="38783"/>
                  <a:pt x="36902" y="42926"/>
                </a:cubicBezTo>
                <a:cubicBezTo>
                  <a:pt x="34126" y="45007"/>
                  <a:pt x="31878" y="50979"/>
                  <a:pt x="28774" y="49428"/>
                </a:cubicBezTo>
                <a:cubicBezTo>
                  <a:pt x="26276" y="48180"/>
                  <a:pt x="31349" y="44416"/>
                  <a:pt x="32025" y="41707"/>
                </a:cubicBezTo>
                <a:cubicBezTo>
                  <a:pt x="33544" y="35625"/>
                  <a:pt x="32534" y="29093"/>
                  <a:pt x="34057" y="23012"/>
                </a:cubicBezTo>
                <a:cubicBezTo>
                  <a:pt x="34369" y="21765"/>
                  <a:pt x="36806" y="20884"/>
                  <a:pt x="37715" y="21793"/>
                </a:cubicBezTo>
                <a:cubicBezTo>
                  <a:pt x="39624" y="23701"/>
                  <a:pt x="37895" y="28859"/>
                  <a:pt x="35277" y="29515"/>
                </a:cubicBezTo>
                <a:cubicBezTo>
                  <a:pt x="32505" y="30209"/>
                  <a:pt x="28522" y="27846"/>
                  <a:pt x="27961" y="25044"/>
                </a:cubicBezTo>
                <a:cubicBezTo>
                  <a:pt x="27667" y="23577"/>
                  <a:pt x="26136" y="21048"/>
                  <a:pt x="27555" y="20574"/>
                </a:cubicBezTo>
                <a:cubicBezTo>
                  <a:pt x="29512" y="19921"/>
                  <a:pt x="30759" y="24348"/>
                  <a:pt x="29993" y="26264"/>
                </a:cubicBezTo>
                <a:cubicBezTo>
                  <a:pt x="29134" y="28413"/>
                  <a:pt x="25806" y="28702"/>
                  <a:pt x="23491" y="28702"/>
                </a:cubicBezTo>
                <a:cubicBezTo>
                  <a:pt x="21370" y="28702"/>
                  <a:pt x="18567" y="23428"/>
                  <a:pt x="20646" y="23012"/>
                </a:cubicBezTo>
                <a:cubicBezTo>
                  <a:pt x="22721" y="22596"/>
                  <a:pt x="25656" y="25996"/>
                  <a:pt x="24710" y="27889"/>
                </a:cubicBezTo>
                <a:cubicBezTo>
                  <a:pt x="23920" y="29469"/>
                  <a:pt x="21880" y="30079"/>
                  <a:pt x="20240" y="30734"/>
                </a:cubicBezTo>
                <a:cubicBezTo>
                  <a:pt x="18982" y="31237"/>
                  <a:pt x="17195" y="32773"/>
                  <a:pt x="17801" y="33985"/>
                </a:cubicBezTo>
                <a:cubicBezTo>
                  <a:pt x="18831" y="36045"/>
                  <a:pt x="22269" y="35608"/>
                  <a:pt x="23897" y="37236"/>
                </a:cubicBezTo>
                <a:cubicBezTo>
                  <a:pt x="27963" y="41302"/>
                  <a:pt x="29932" y="49835"/>
                  <a:pt x="35683" y="49835"/>
                </a:cubicBezTo>
                <a:cubicBezTo>
                  <a:pt x="38174" y="49835"/>
                  <a:pt x="43705" y="50452"/>
                  <a:pt x="42592" y="52680"/>
                </a:cubicBezTo>
                <a:cubicBezTo>
                  <a:pt x="41676" y="54514"/>
                  <a:pt x="38485" y="52994"/>
                  <a:pt x="36496" y="53492"/>
                </a:cubicBezTo>
                <a:cubicBezTo>
                  <a:pt x="29530" y="55236"/>
                  <a:pt x="22138" y="53899"/>
                  <a:pt x="14957" y="53899"/>
                </a:cubicBezTo>
                <a:cubicBezTo>
                  <a:pt x="12459" y="53899"/>
                  <a:pt x="7036" y="53100"/>
                  <a:pt x="7641" y="55524"/>
                </a:cubicBezTo>
                <a:cubicBezTo>
                  <a:pt x="8214" y="57819"/>
                  <a:pt x="12184" y="57150"/>
                  <a:pt x="14550" y="57150"/>
                </a:cubicBezTo>
                <a:cubicBezTo>
                  <a:pt x="19293" y="57150"/>
                  <a:pt x="24123" y="57676"/>
                  <a:pt x="28774" y="56744"/>
                </a:cubicBezTo>
                <a:cubicBezTo>
                  <a:pt x="31312" y="56236"/>
                  <a:pt x="35061" y="53777"/>
                  <a:pt x="36496" y="55931"/>
                </a:cubicBezTo>
                <a:cubicBezTo>
                  <a:pt x="37309" y="57150"/>
                  <a:pt x="34303" y="58369"/>
                  <a:pt x="32838" y="58369"/>
                </a:cubicBezTo>
                <a:cubicBezTo>
                  <a:pt x="26593" y="58369"/>
                  <a:pt x="18561" y="55174"/>
                  <a:pt x="14144" y="59588"/>
                </a:cubicBezTo>
                <a:cubicBezTo>
                  <a:pt x="13158" y="60574"/>
                  <a:pt x="16406" y="61620"/>
                  <a:pt x="17801" y="61620"/>
                </a:cubicBezTo>
                <a:cubicBezTo>
                  <a:pt x="22415" y="61620"/>
                  <a:pt x="28356" y="59170"/>
                  <a:pt x="31619" y="62433"/>
                </a:cubicBezTo>
                <a:cubicBezTo>
                  <a:pt x="32577" y="63391"/>
                  <a:pt x="29626" y="64369"/>
                  <a:pt x="28368" y="64872"/>
                </a:cubicBezTo>
                <a:cubicBezTo>
                  <a:pt x="25556" y="65997"/>
                  <a:pt x="22456" y="66497"/>
                  <a:pt x="19427" y="6649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1" name="Google Shape;201;g389b59bf441_0_394"/>
          <p:cNvSpPr/>
          <p:nvPr/>
        </p:nvSpPr>
        <p:spPr>
          <a:xfrm>
            <a:off x="8686566" y="1000066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2" name="Google Shape;202;g389b59bf441_0_394"/>
          <p:cNvSpPr/>
          <p:nvPr/>
        </p:nvSpPr>
        <p:spPr>
          <a:xfrm>
            <a:off x="9560061" y="1000066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3" name="Google Shape;203;g389b59bf441_0_394"/>
          <p:cNvSpPr/>
          <p:nvPr/>
        </p:nvSpPr>
        <p:spPr>
          <a:xfrm>
            <a:off x="8787891" y="624141"/>
            <a:ext cx="132075" cy="60975"/>
          </a:xfrm>
          <a:custGeom>
            <a:avLst/>
            <a:gdLst/>
            <a:ahLst/>
            <a:cxnLst/>
            <a:rect l="l" t="t" r="r" b="b"/>
            <a:pathLst>
              <a:path w="5283" h="2439" extrusionOk="0">
                <a:moveTo>
                  <a:pt x="0" y="0"/>
                </a:moveTo>
                <a:cubicBezTo>
                  <a:pt x="1913" y="319"/>
                  <a:pt x="4669" y="599"/>
                  <a:pt x="5283" y="24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4" name="Google Shape;204;g389b59bf441_0_394"/>
          <p:cNvSpPr/>
          <p:nvPr/>
        </p:nvSpPr>
        <p:spPr>
          <a:xfrm>
            <a:off x="9387316" y="431116"/>
            <a:ext cx="60975" cy="111750"/>
          </a:xfrm>
          <a:custGeom>
            <a:avLst/>
            <a:gdLst/>
            <a:ahLst/>
            <a:cxnLst/>
            <a:rect l="l" t="t" r="r" b="b"/>
            <a:pathLst>
              <a:path w="2439" h="4470" extrusionOk="0">
                <a:moveTo>
                  <a:pt x="0" y="4470"/>
                </a:moveTo>
                <a:cubicBezTo>
                  <a:pt x="942" y="3058"/>
                  <a:pt x="1901" y="1610"/>
                  <a:pt x="2439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205" name="Google Shape;205;g389b59bf441_0_394"/>
          <p:cNvSpPr/>
          <p:nvPr/>
        </p:nvSpPr>
        <p:spPr>
          <a:xfrm>
            <a:off x="5028765" y="2799028"/>
            <a:ext cx="2029500" cy="1907100"/>
          </a:xfrm>
          <a:prstGeom prst="ellipse">
            <a:avLst/>
          </a:prstGeom>
          <a:solidFill>
            <a:srgbClr val="52A3CA"/>
          </a:solidFill>
          <a:ln w="9525" cap="flat" cmpd="sng">
            <a:solidFill>
              <a:srgbClr val="CFF2F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>
                <a:solidFill>
                  <a:srgbClr val="D6ECF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ESTUDIANTE</a:t>
            </a:r>
            <a:endParaRPr sz="1500" b="1">
              <a:solidFill>
                <a:srgbClr val="D6ECF7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>
                <a:solidFill>
                  <a:srgbClr val="D6ECF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APRENDIZAJE</a:t>
            </a:r>
            <a:endParaRPr sz="1500" b="1">
              <a:solidFill>
                <a:srgbClr val="D6ECF7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6" name="Google Shape;206;g389b59bf441_0_394"/>
          <p:cNvSpPr/>
          <p:nvPr/>
        </p:nvSpPr>
        <p:spPr>
          <a:xfrm>
            <a:off x="3162437" y="913375"/>
            <a:ext cx="5656800" cy="5511000"/>
          </a:xfrm>
          <a:prstGeom prst="ellipse">
            <a:avLst/>
          </a:prstGeom>
          <a:noFill/>
          <a:ln w="28575" cap="flat" cmpd="sng">
            <a:solidFill>
              <a:srgbClr val="52A3C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g389b59bf441_0_394"/>
          <p:cNvSpPr/>
          <p:nvPr/>
        </p:nvSpPr>
        <p:spPr>
          <a:xfrm>
            <a:off x="3815625" y="1601200"/>
            <a:ext cx="4303800" cy="4210800"/>
          </a:xfrm>
          <a:prstGeom prst="ellipse">
            <a:avLst/>
          </a:prstGeom>
          <a:noFill/>
          <a:ln w="28575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389b59bf441_0_394"/>
          <p:cNvSpPr/>
          <p:nvPr/>
        </p:nvSpPr>
        <p:spPr>
          <a:xfrm>
            <a:off x="4461668" y="2258749"/>
            <a:ext cx="3080400" cy="2993400"/>
          </a:xfrm>
          <a:prstGeom prst="ellipse">
            <a:avLst/>
          </a:prstGeom>
          <a:noFill/>
          <a:ln w="28575" cap="flat" cmpd="sng">
            <a:solidFill>
              <a:srgbClr val="FF8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389b59bf441_0_394"/>
          <p:cNvSpPr txBox="1"/>
          <p:nvPr/>
        </p:nvSpPr>
        <p:spPr>
          <a:xfrm>
            <a:off x="5425159" y="2435411"/>
            <a:ext cx="18606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>
                <a:solidFill>
                  <a:srgbClr val="FF4D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DOCENTES</a:t>
            </a:r>
            <a:endParaRPr sz="1700" b="1">
              <a:solidFill>
                <a:srgbClr val="FF4D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0" name="Google Shape;210;g389b59bf441_0_394"/>
          <p:cNvSpPr txBox="1"/>
          <p:nvPr/>
        </p:nvSpPr>
        <p:spPr>
          <a:xfrm>
            <a:off x="4947742" y="1800540"/>
            <a:ext cx="18606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rgbClr val="49BD8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LIDERES</a:t>
            </a:r>
            <a:endParaRPr sz="2100" b="1">
              <a:solidFill>
                <a:srgbClr val="49BD8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1" name="Google Shape;211;g389b59bf441_0_394"/>
          <p:cNvSpPr txBox="1"/>
          <p:nvPr/>
        </p:nvSpPr>
        <p:spPr>
          <a:xfrm>
            <a:off x="5057549" y="1010227"/>
            <a:ext cx="21345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rgbClr val="52A3C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SOSTENEDORES</a:t>
            </a:r>
            <a:endParaRPr sz="2100" b="1">
              <a:solidFill>
                <a:srgbClr val="52A3C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2" name="Google Shape;212;g389b59bf441_0_394"/>
          <p:cNvSpPr txBox="1"/>
          <p:nvPr/>
        </p:nvSpPr>
        <p:spPr>
          <a:xfrm>
            <a:off x="8994125" y="1467400"/>
            <a:ext cx="19071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COHERENCIA SISTEMICA</a:t>
            </a:r>
            <a:endParaRPr sz="1700" b="1">
              <a:solidFill>
                <a:schemeClr val="accent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g389b59bf441_0_428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389b59bf441_0_4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4712" y="479700"/>
            <a:ext cx="7442566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389b59bf441_0_4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9475" y="1439775"/>
            <a:ext cx="8981676" cy="505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g389b59bf441_0_454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389b59bf441_0_4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4712" y="479700"/>
            <a:ext cx="7442566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389b59bf441_0_4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9475" y="1439775"/>
            <a:ext cx="8981676" cy="505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389b59bf441_0_4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450" y="452450"/>
            <a:ext cx="12049125" cy="618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389b59bf441_0_462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389b59bf441_0_4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8900" y="800100"/>
            <a:ext cx="6934200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g389b59bf441_0_471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389b59bf441_0_471"/>
          <p:cNvSpPr/>
          <p:nvPr/>
        </p:nvSpPr>
        <p:spPr>
          <a:xfrm>
            <a:off x="8647150" y="1688675"/>
            <a:ext cx="2824500" cy="1158300"/>
          </a:xfrm>
          <a:prstGeom prst="roundRect">
            <a:avLst>
              <a:gd name="adj" fmla="val 16667"/>
            </a:avLst>
          </a:prstGeom>
          <a:solidFill>
            <a:srgbClr val="DEF3D0"/>
          </a:solidFill>
          <a:ln w="9525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Modelos para inspirar la enseñanza del sxxi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4" name="Google Shape;244;g389b59bf441_0_471"/>
          <p:cNvSpPr/>
          <p:nvPr/>
        </p:nvSpPr>
        <p:spPr>
          <a:xfrm>
            <a:off x="5826597" y="3819825"/>
            <a:ext cx="5862300" cy="2288400"/>
          </a:xfrm>
          <a:prstGeom prst="roundRect">
            <a:avLst>
              <a:gd name="adj" fmla="val 16667"/>
            </a:avLst>
          </a:prstGeom>
          <a:solidFill>
            <a:srgbClr val="DEF3D0"/>
          </a:solidFill>
          <a:ln w="9525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1">
                <a:solidFill>
                  <a:srgbClr val="31302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¿Qué es?</a:t>
            </a:r>
            <a:endParaRPr sz="1350" b="1">
              <a:solidFill>
                <a:srgbClr val="31302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31302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>
                <a:solidFill>
                  <a:srgbClr val="2021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 modelo mental es un mecanismo del </a:t>
            </a:r>
            <a:r>
              <a:rPr lang="es-ES" sz="1300">
                <a:solidFill>
                  <a:srgbClr val="202122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pensamiento</a:t>
            </a:r>
            <a:r>
              <a:rPr lang="es-ES" sz="1300">
                <a:solidFill>
                  <a:srgbClr val="2021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mediante el cual un ser humano, u otro animal, intenta explicar cómo funciona el mundo real. Es un tipo de </a:t>
            </a:r>
            <a:r>
              <a:rPr lang="es-ES" sz="1300">
                <a:solidFill>
                  <a:srgbClr val="202122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símbolo</a:t>
            </a:r>
            <a:r>
              <a:rPr lang="es-ES" sz="1300">
                <a:solidFill>
                  <a:srgbClr val="2021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interno o representación de la realidad externa, hipotética, que juega un papel importante en la </a:t>
            </a:r>
            <a:r>
              <a:rPr lang="es-ES" sz="1300">
                <a:solidFill>
                  <a:srgbClr val="202122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cognición</a:t>
            </a:r>
            <a:r>
              <a:rPr lang="es-ES" sz="1300">
                <a:solidFill>
                  <a:srgbClr val="2021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450">
              <a:solidFill>
                <a:srgbClr val="20212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5" name="Google Shape;245;g389b59bf441_0_471"/>
          <p:cNvSpPr txBox="1"/>
          <p:nvPr/>
        </p:nvSpPr>
        <p:spPr>
          <a:xfrm>
            <a:off x="8496661" y="3079450"/>
            <a:ext cx="3630600" cy="5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 b="1">
                <a:solidFill>
                  <a:srgbClr val="6FAB4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MODELAR - COHERENCIA</a:t>
            </a:r>
            <a:endParaRPr sz="1900" b="1">
              <a:solidFill>
                <a:srgbClr val="6FAB4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6" name="Google Shape;246;g389b59bf441_0_471" title="Investigando sobre las Cuevas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42305" y="1176750"/>
            <a:ext cx="3955320" cy="527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g389b59bf441_0_483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389b59bf441_0_483" title="WhatsApp Image 2025-10-03 at 10.38.33 AM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0473" y="372513"/>
            <a:ext cx="4584725" cy="6112976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389b59bf441_0_483"/>
          <p:cNvSpPr txBox="1"/>
          <p:nvPr/>
        </p:nvSpPr>
        <p:spPr>
          <a:xfrm>
            <a:off x="6946125" y="2627275"/>
            <a:ext cx="4708200" cy="22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Transformación en jardines infantiles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Generar condiciones ambientales y estructurales para mirar el nivel en coherencia.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Jardines trasnfieren sus aprendizajes y aprendizajes a escuelas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g389b59bf441_0_593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389b59bf441_0_593"/>
          <p:cNvSpPr txBox="1"/>
          <p:nvPr/>
        </p:nvSpPr>
        <p:spPr>
          <a:xfrm>
            <a:off x="883575" y="2321850"/>
            <a:ext cx="4708200" cy="22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Instancias de equipos directivos que buscan modelar esa aula que queremos lograr.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Directivos con más herramientas para modelar esto mismo con los/as docentes.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62" name="Google Shape;262;g389b59bf441_0_593" title="WhatsApp Image 2025-10-09 at 11.03.07 AM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9650" y="516675"/>
            <a:ext cx="4577201" cy="610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89b59bf441_0_506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69" name="Google Shape;269;g389b59bf441_0_506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389b59bf441_0_506"/>
          <p:cNvSpPr txBox="1"/>
          <p:nvPr/>
        </p:nvSpPr>
        <p:spPr>
          <a:xfrm>
            <a:off x="8766675" y="2101525"/>
            <a:ext cx="3026700" cy="1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práctica en aula</a:t>
            </a:r>
            <a:endParaRPr sz="4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1" name="Google Shape;271;g389b59bf441_0_506"/>
          <p:cNvSpPr/>
          <p:nvPr/>
        </p:nvSpPr>
        <p:spPr>
          <a:xfrm>
            <a:off x="2565150" y="2101525"/>
            <a:ext cx="6639000" cy="20028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95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Aprendizaje 2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Es urgente construir como sistema nuevos modelos mentales de lo que es un aula del siglo xxi.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Nuestras instancias de relfexión y encuentro siempre deben resguardar esa coherencia.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89b59bf441_0_514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78" name="Google Shape;278;g389b59bf441_0_514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389b59bf441_0_514"/>
          <p:cNvSpPr txBox="1"/>
          <p:nvPr/>
        </p:nvSpPr>
        <p:spPr>
          <a:xfrm>
            <a:off x="8766675" y="2101525"/>
            <a:ext cx="3026700" cy="1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práctica en aula</a:t>
            </a:r>
            <a:endParaRPr sz="4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0" name="Google Shape;280;g389b59bf441_0_514"/>
          <p:cNvSpPr/>
          <p:nvPr/>
        </p:nvSpPr>
        <p:spPr>
          <a:xfrm>
            <a:off x="2565150" y="2101525"/>
            <a:ext cx="6639000" cy="20028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95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Aprendizaje 2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Es urgente construir como sistema nuevos modelos mentales de lo que es un aula del siglo xxi.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Nuestras instancias de relfexión y encuentro siempre deben resguardar esa coherencia.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1" name="Google Shape;281;g389b59bf441_0_514"/>
          <p:cNvSpPr/>
          <p:nvPr/>
        </p:nvSpPr>
        <p:spPr>
          <a:xfrm>
            <a:off x="307725" y="4004925"/>
            <a:ext cx="11485800" cy="22620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9525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Tensiones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La sobrecarga administrativa burocrática que padece el sistema hace perder el foco ¿cómo volver a lo importante si lo urgente se lleva casi el 100% del tiempo?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Si quienen más influyen en el desempeño docente son los directivos, y sabemos que el liderazgo pedagógico es una forma de mejorar resutlados de aprendizaje, ¿porqué las instancias con estos actores suelen ser más parecida a un aula que queremos transformar?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"/>
          <p:cNvPicPr preferRelativeResize="0"/>
          <p:nvPr/>
        </p:nvPicPr>
        <p:blipFill rotWithShape="1">
          <a:blip r:embed="rId3">
            <a:alphaModFix amt="13000"/>
          </a:blip>
          <a:srcRect r="10176"/>
          <a:stretch/>
        </p:blipFill>
        <p:spPr>
          <a:xfrm>
            <a:off x="0" y="-1822773"/>
            <a:ext cx="12192001" cy="86807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</p:pic>
      <p:sp>
        <p:nvSpPr>
          <p:cNvPr id="53" name="Google Shape;53;p2"/>
          <p:cNvSpPr txBox="1">
            <a:spLocks noGrp="1"/>
          </p:cNvSpPr>
          <p:nvPr>
            <p:ph type="body" idx="1"/>
          </p:nvPr>
        </p:nvSpPr>
        <p:spPr>
          <a:xfrm>
            <a:off x="1250700" y="2368125"/>
            <a:ext cx="9692400" cy="10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sz="4500">
                <a:latin typeface="Century Gothic"/>
                <a:ea typeface="Century Gothic"/>
                <a:cs typeface="Century Gothic"/>
                <a:sym typeface="Century Gothic"/>
              </a:rPr>
              <a:t>Corporación Municipal de Renca</a:t>
            </a:r>
            <a:endParaRPr sz="4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" name="Google Shape;54;p2"/>
          <p:cNvSpPr/>
          <p:nvPr/>
        </p:nvSpPr>
        <p:spPr>
          <a:xfrm>
            <a:off x="1369875" y="3817375"/>
            <a:ext cx="1885800" cy="10101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19050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10</a:t>
            </a: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jardines VTF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5" name="Google Shape;55;p2"/>
          <p:cNvSpPr/>
          <p:nvPr/>
        </p:nvSpPr>
        <p:spPr>
          <a:xfrm>
            <a:off x="5863325" y="3817375"/>
            <a:ext cx="2590800" cy="10101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19050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8.600</a:t>
            </a:r>
            <a:endParaRPr sz="2100" b="1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Niños, niñas, jóvenes y adultos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" name="Google Shape;56;p2"/>
          <p:cNvSpPr/>
          <p:nvPr/>
        </p:nvSpPr>
        <p:spPr>
          <a:xfrm>
            <a:off x="3697650" y="3817375"/>
            <a:ext cx="1885800" cy="10101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19050" cap="flat" cmpd="sng">
            <a:solidFill>
              <a:srgbClr val="52A3C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14</a:t>
            </a: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escuelas y liceos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7" name="Google Shape;57;p2"/>
          <p:cNvSpPr/>
          <p:nvPr/>
        </p:nvSpPr>
        <p:spPr>
          <a:xfrm>
            <a:off x="8734000" y="3817375"/>
            <a:ext cx="2171100" cy="10101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9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550</a:t>
            </a: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docentes y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educadoras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8" name="Google Shape;58;p2" title="LOGO-COLO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7400" y="322250"/>
            <a:ext cx="2519180" cy="126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2" descr="C:\Users\eduardo.tapia\Downloads\LOGOS_2019_FINALES-11 (1) (2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88204" y="322250"/>
            <a:ext cx="1957271" cy="108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"/>
          <p:cNvSpPr/>
          <p:nvPr/>
        </p:nvSpPr>
        <p:spPr>
          <a:xfrm>
            <a:off x="1055550" y="1251376"/>
            <a:ext cx="10577400" cy="1461900"/>
          </a:xfrm>
          <a:prstGeom prst="roundRect">
            <a:avLst>
              <a:gd name="adj" fmla="val 16667"/>
            </a:avLst>
          </a:prstGeom>
          <a:solidFill>
            <a:srgbClr val="F0F8FE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latin typeface="Century Gothic"/>
                <a:ea typeface="Century Gothic"/>
                <a:cs typeface="Century Gothic"/>
                <a:sym typeface="Century Gothic"/>
              </a:rPr>
              <a:t>Entendiendo la importancia de la mejora continua de las prácticas docentes, con la certeza que son el factor más relevante a la hora de mejorar aprendizajes, no basta con aumentar y sumar capacitaciones y cursos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87" name="Google Shape;287;p6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89b59bf441_0_533"/>
          <p:cNvSpPr/>
          <p:nvPr/>
        </p:nvSpPr>
        <p:spPr>
          <a:xfrm>
            <a:off x="948058" y="1272875"/>
            <a:ext cx="10577400" cy="1461900"/>
          </a:xfrm>
          <a:prstGeom prst="roundRect">
            <a:avLst>
              <a:gd name="adj" fmla="val 16667"/>
            </a:avLst>
          </a:prstGeom>
          <a:solidFill>
            <a:srgbClr val="F0F8FE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latin typeface="Century Gothic"/>
                <a:ea typeface="Century Gothic"/>
                <a:cs typeface="Century Gothic"/>
                <a:sym typeface="Century Gothic"/>
              </a:rPr>
              <a:t>Entendiendo la importancia de la mejora continua de las prácticas docentes, con la certeza que son el factor más relevante a la hora de mejorar aprendizajes, no basta con aumentar y sumar capacitaciones y cursos.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3" name="Google Shape;293;g389b59bf441_0_533"/>
          <p:cNvSpPr/>
          <p:nvPr/>
        </p:nvSpPr>
        <p:spPr>
          <a:xfrm>
            <a:off x="582608" y="3164725"/>
            <a:ext cx="3654600" cy="2558400"/>
          </a:xfrm>
          <a:prstGeom prst="roundRect">
            <a:avLst>
              <a:gd name="adj" fmla="val 16667"/>
            </a:avLst>
          </a:prstGeom>
          <a:solidFill>
            <a:srgbClr val="0B9AC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solidFill>
                  <a:srgbClr val="D6ECF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Visión Compartida de lo que esperamos suceda en el aula, de cuál es la experiencia de aprendizaje que queremos promover</a:t>
            </a:r>
            <a:endParaRPr sz="2100">
              <a:solidFill>
                <a:srgbClr val="D6ECF7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4" name="Google Shape;294;g389b59bf441_0_533"/>
          <p:cNvSpPr/>
          <p:nvPr/>
        </p:nvSpPr>
        <p:spPr>
          <a:xfrm>
            <a:off x="4325244" y="3164725"/>
            <a:ext cx="3654600" cy="2558400"/>
          </a:xfrm>
          <a:prstGeom prst="roundRect">
            <a:avLst>
              <a:gd name="adj" fmla="val 16667"/>
            </a:avLst>
          </a:prstGeom>
          <a:solidFill>
            <a:srgbClr val="FF4D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 queremos influir sobre los docentes, tenemos como sostenedores que hacerlo a través de los equipos directivos. El DPDocente implica DPDirectivo.</a:t>
            </a:r>
            <a:endParaRPr sz="21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5" name="Google Shape;295;g389b59bf441_0_533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6" name="Google Shape;296;g389b59bf441_0_533"/>
          <p:cNvSpPr/>
          <p:nvPr/>
        </p:nvSpPr>
        <p:spPr>
          <a:xfrm>
            <a:off x="8067869" y="3164725"/>
            <a:ext cx="3654600" cy="2558400"/>
          </a:xfrm>
          <a:prstGeom prst="roundRect">
            <a:avLst>
              <a:gd name="adj" fmla="val 16667"/>
            </a:avLst>
          </a:prstGeom>
          <a:solidFill>
            <a:srgbClr val="49BD8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ECF7E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Para aprender tengo que querer hacerlo. El diálogo y participación en las definiciones de DPD podrían ser la clave para contar con esta condición, la motivación.</a:t>
            </a:r>
            <a:endParaRPr sz="2000">
              <a:solidFill>
                <a:srgbClr val="ECF7E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7" name="Google Shape;297;g389b59bf441_0_533"/>
          <p:cNvSpPr txBox="1"/>
          <p:nvPr/>
        </p:nvSpPr>
        <p:spPr>
          <a:xfrm>
            <a:off x="776075" y="5852025"/>
            <a:ext cx="10792200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g389b59bf441_0_533"/>
          <p:cNvSpPr txBox="1"/>
          <p:nvPr/>
        </p:nvSpPr>
        <p:spPr>
          <a:xfrm>
            <a:off x="401175" y="2611156"/>
            <a:ext cx="5013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1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1</a:t>
            </a:r>
            <a:endParaRPr sz="51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9" name="Google Shape;299;g389b59bf441_0_533"/>
          <p:cNvSpPr txBox="1"/>
          <p:nvPr/>
        </p:nvSpPr>
        <p:spPr>
          <a:xfrm>
            <a:off x="4095175" y="2611156"/>
            <a:ext cx="5013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1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 sz="51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00" name="Google Shape;300;g389b59bf441_0_533"/>
          <p:cNvSpPr txBox="1"/>
          <p:nvPr/>
        </p:nvSpPr>
        <p:spPr>
          <a:xfrm>
            <a:off x="7922900" y="2622534"/>
            <a:ext cx="5013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100" b="1">
                <a:solidFill>
                  <a:srgbClr val="173277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 sz="5100" b="1">
              <a:solidFill>
                <a:srgbClr val="17327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"/>
          <p:cNvSpPr txBox="1"/>
          <p:nvPr/>
        </p:nvSpPr>
        <p:spPr>
          <a:xfrm>
            <a:off x="4706687" y="5902733"/>
            <a:ext cx="6418394" cy="367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6" name="Google Shape;66;p3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3"/>
          <p:cNvSpPr txBox="1"/>
          <p:nvPr/>
        </p:nvSpPr>
        <p:spPr>
          <a:xfrm>
            <a:off x="3719575" y="1820750"/>
            <a:ext cx="32310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3"/>
          <p:cNvSpPr txBox="1"/>
          <p:nvPr/>
        </p:nvSpPr>
        <p:spPr>
          <a:xfrm>
            <a:off x="6300375" y="3141550"/>
            <a:ext cx="32310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3"/>
          <p:cNvSpPr txBox="1"/>
          <p:nvPr/>
        </p:nvSpPr>
        <p:spPr>
          <a:xfrm>
            <a:off x="1423575" y="4401238"/>
            <a:ext cx="32310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3"/>
          <p:cNvSpPr/>
          <p:nvPr/>
        </p:nvSpPr>
        <p:spPr>
          <a:xfrm>
            <a:off x="2104075" y="1617500"/>
            <a:ext cx="1981200" cy="13506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9525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Desarrollo Profesional Docente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" name="Google Shape;71;p3"/>
          <p:cNvSpPr/>
          <p:nvPr/>
        </p:nvSpPr>
        <p:spPr>
          <a:xfrm>
            <a:off x="5049450" y="3273625"/>
            <a:ext cx="2093100" cy="13506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95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Experiencia de Aprendizaje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" name="Google Shape;72;p3"/>
          <p:cNvSpPr/>
          <p:nvPr/>
        </p:nvSpPr>
        <p:spPr>
          <a:xfrm>
            <a:off x="8342350" y="4868625"/>
            <a:ext cx="2093100" cy="13506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9525" cap="flat" cmpd="sng">
            <a:solidFill>
              <a:srgbClr val="52A3C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Condiciones para el aprendizaje docente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4430775" y="2312048"/>
            <a:ext cx="934725" cy="778700"/>
          </a:xfrm>
          <a:custGeom>
            <a:avLst/>
            <a:gdLst/>
            <a:ahLst/>
            <a:cxnLst/>
            <a:rect l="l" t="t" r="r" b="b"/>
            <a:pathLst>
              <a:path w="37389" h="31148" extrusionOk="0">
                <a:moveTo>
                  <a:pt x="0" y="668"/>
                </a:moveTo>
                <a:cubicBezTo>
                  <a:pt x="6546" y="3943"/>
                  <a:pt x="15988" y="-2773"/>
                  <a:pt x="21945" y="1481"/>
                </a:cubicBezTo>
                <a:cubicBezTo>
                  <a:pt x="31017" y="7961"/>
                  <a:pt x="32398" y="21179"/>
                  <a:pt x="37389" y="31148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4" name="Google Shape;74;p3"/>
          <p:cNvSpPr/>
          <p:nvPr/>
        </p:nvSpPr>
        <p:spPr>
          <a:xfrm>
            <a:off x="6848850" y="4990675"/>
            <a:ext cx="1280150" cy="772150"/>
          </a:xfrm>
          <a:custGeom>
            <a:avLst/>
            <a:gdLst/>
            <a:ahLst/>
            <a:cxnLst/>
            <a:rect l="l" t="t" r="r" b="b"/>
            <a:pathLst>
              <a:path w="51206" h="30886" extrusionOk="0">
                <a:moveTo>
                  <a:pt x="0" y="0"/>
                </a:moveTo>
                <a:cubicBezTo>
                  <a:pt x="6418" y="11226"/>
                  <a:pt x="15628" y="22427"/>
                  <a:pt x="27635" y="27228"/>
                </a:cubicBezTo>
                <a:cubicBezTo>
                  <a:pt x="35018" y="30180"/>
                  <a:pt x="44094" y="27330"/>
                  <a:pt x="51206" y="3088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5" name="Google Shape;75;p3"/>
          <p:cNvSpPr/>
          <p:nvPr/>
        </p:nvSpPr>
        <p:spPr>
          <a:xfrm>
            <a:off x="9759813" y="606587"/>
            <a:ext cx="569030" cy="772228"/>
          </a:xfrm>
          <a:custGeom>
            <a:avLst/>
            <a:gdLst/>
            <a:ahLst/>
            <a:cxnLst/>
            <a:rect l="l" t="t" r="r" b="b"/>
            <a:pathLst>
              <a:path w="51264" h="66903" extrusionOk="0">
                <a:moveTo>
                  <a:pt x="21459" y="66904"/>
                </a:moveTo>
                <a:cubicBezTo>
                  <a:pt x="19629" y="66446"/>
                  <a:pt x="16634" y="66702"/>
                  <a:pt x="16176" y="64872"/>
                </a:cubicBezTo>
                <a:cubicBezTo>
                  <a:pt x="15234" y="61109"/>
                  <a:pt x="23729" y="63070"/>
                  <a:pt x="27555" y="62433"/>
                </a:cubicBezTo>
                <a:cubicBezTo>
                  <a:pt x="29297" y="62143"/>
                  <a:pt x="33404" y="60691"/>
                  <a:pt x="32025" y="59588"/>
                </a:cubicBezTo>
                <a:cubicBezTo>
                  <a:pt x="27792" y="56203"/>
                  <a:pt x="21189" y="59182"/>
                  <a:pt x="15769" y="59182"/>
                </a:cubicBezTo>
                <a:cubicBezTo>
                  <a:pt x="13403" y="59182"/>
                  <a:pt x="7189" y="59230"/>
                  <a:pt x="8861" y="57556"/>
                </a:cubicBezTo>
                <a:cubicBezTo>
                  <a:pt x="10491" y="55924"/>
                  <a:pt x="13494" y="57529"/>
                  <a:pt x="15769" y="57150"/>
                </a:cubicBezTo>
                <a:cubicBezTo>
                  <a:pt x="21129" y="56258"/>
                  <a:pt x="26591" y="55931"/>
                  <a:pt x="32025" y="55931"/>
                </a:cubicBezTo>
                <a:cubicBezTo>
                  <a:pt x="34854" y="55931"/>
                  <a:pt x="42152" y="55493"/>
                  <a:pt x="40153" y="53492"/>
                </a:cubicBezTo>
                <a:cubicBezTo>
                  <a:pt x="38813" y="52150"/>
                  <a:pt x="36360" y="53492"/>
                  <a:pt x="34464" y="53492"/>
                </a:cubicBezTo>
                <a:cubicBezTo>
                  <a:pt x="28232" y="53492"/>
                  <a:pt x="22001" y="53492"/>
                  <a:pt x="15769" y="53492"/>
                </a:cubicBezTo>
                <a:cubicBezTo>
                  <a:pt x="12911" y="53492"/>
                  <a:pt x="9256" y="54701"/>
                  <a:pt x="7235" y="52680"/>
                </a:cubicBezTo>
                <a:cubicBezTo>
                  <a:pt x="6719" y="52164"/>
                  <a:pt x="7340" y="50825"/>
                  <a:pt x="8048" y="50648"/>
                </a:cubicBezTo>
                <a:cubicBezTo>
                  <a:pt x="13175" y="49368"/>
                  <a:pt x="18612" y="50241"/>
                  <a:pt x="23897" y="50241"/>
                </a:cubicBezTo>
                <a:cubicBezTo>
                  <a:pt x="25664" y="50241"/>
                  <a:pt x="29972" y="51415"/>
                  <a:pt x="29181" y="49835"/>
                </a:cubicBezTo>
                <a:cubicBezTo>
                  <a:pt x="27835" y="47145"/>
                  <a:pt x="23189" y="49207"/>
                  <a:pt x="20240" y="48616"/>
                </a:cubicBezTo>
                <a:cubicBezTo>
                  <a:pt x="14180" y="47402"/>
                  <a:pt x="7285" y="45432"/>
                  <a:pt x="3577" y="40488"/>
                </a:cubicBezTo>
                <a:cubicBezTo>
                  <a:pt x="-1713" y="33437"/>
                  <a:pt x="-708" y="20956"/>
                  <a:pt x="4797" y="14072"/>
                </a:cubicBezTo>
                <a:cubicBezTo>
                  <a:pt x="12041" y="5014"/>
                  <a:pt x="25651" y="-2156"/>
                  <a:pt x="36902" y="660"/>
                </a:cubicBezTo>
                <a:cubicBezTo>
                  <a:pt x="46659" y="3102"/>
                  <a:pt x="53162" y="17726"/>
                  <a:pt x="50720" y="27483"/>
                </a:cubicBezTo>
                <a:cubicBezTo>
                  <a:pt x="49043" y="34184"/>
                  <a:pt x="42429" y="38783"/>
                  <a:pt x="36902" y="42926"/>
                </a:cubicBezTo>
                <a:cubicBezTo>
                  <a:pt x="34126" y="45007"/>
                  <a:pt x="31878" y="50979"/>
                  <a:pt x="28774" y="49428"/>
                </a:cubicBezTo>
                <a:cubicBezTo>
                  <a:pt x="26276" y="48180"/>
                  <a:pt x="31349" y="44416"/>
                  <a:pt x="32025" y="41707"/>
                </a:cubicBezTo>
                <a:cubicBezTo>
                  <a:pt x="33544" y="35625"/>
                  <a:pt x="32534" y="29093"/>
                  <a:pt x="34057" y="23012"/>
                </a:cubicBezTo>
                <a:cubicBezTo>
                  <a:pt x="34369" y="21765"/>
                  <a:pt x="36806" y="20884"/>
                  <a:pt x="37715" y="21793"/>
                </a:cubicBezTo>
                <a:cubicBezTo>
                  <a:pt x="39624" y="23701"/>
                  <a:pt x="37895" y="28859"/>
                  <a:pt x="35277" y="29515"/>
                </a:cubicBezTo>
                <a:cubicBezTo>
                  <a:pt x="32505" y="30209"/>
                  <a:pt x="28522" y="27846"/>
                  <a:pt x="27961" y="25044"/>
                </a:cubicBezTo>
                <a:cubicBezTo>
                  <a:pt x="27667" y="23577"/>
                  <a:pt x="26136" y="21048"/>
                  <a:pt x="27555" y="20574"/>
                </a:cubicBezTo>
                <a:cubicBezTo>
                  <a:pt x="29512" y="19921"/>
                  <a:pt x="30759" y="24348"/>
                  <a:pt x="29993" y="26264"/>
                </a:cubicBezTo>
                <a:cubicBezTo>
                  <a:pt x="29134" y="28413"/>
                  <a:pt x="25806" y="28702"/>
                  <a:pt x="23491" y="28702"/>
                </a:cubicBezTo>
                <a:cubicBezTo>
                  <a:pt x="21370" y="28702"/>
                  <a:pt x="18567" y="23428"/>
                  <a:pt x="20646" y="23012"/>
                </a:cubicBezTo>
                <a:cubicBezTo>
                  <a:pt x="22721" y="22596"/>
                  <a:pt x="25656" y="25996"/>
                  <a:pt x="24710" y="27889"/>
                </a:cubicBezTo>
                <a:cubicBezTo>
                  <a:pt x="23920" y="29469"/>
                  <a:pt x="21880" y="30079"/>
                  <a:pt x="20240" y="30734"/>
                </a:cubicBezTo>
                <a:cubicBezTo>
                  <a:pt x="18982" y="31237"/>
                  <a:pt x="17195" y="32773"/>
                  <a:pt x="17801" y="33985"/>
                </a:cubicBezTo>
                <a:cubicBezTo>
                  <a:pt x="18831" y="36045"/>
                  <a:pt x="22269" y="35608"/>
                  <a:pt x="23897" y="37236"/>
                </a:cubicBezTo>
                <a:cubicBezTo>
                  <a:pt x="27963" y="41302"/>
                  <a:pt x="29932" y="49835"/>
                  <a:pt x="35683" y="49835"/>
                </a:cubicBezTo>
                <a:cubicBezTo>
                  <a:pt x="38174" y="49835"/>
                  <a:pt x="43705" y="50452"/>
                  <a:pt x="42592" y="52680"/>
                </a:cubicBezTo>
                <a:cubicBezTo>
                  <a:pt x="41676" y="54514"/>
                  <a:pt x="38485" y="52994"/>
                  <a:pt x="36496" y="53492"/>
                </a:cubicBezTo>
                <a:cubicBezTo>
                  <a:pt x="29530" y="55236"/>
                  <a:pt x="22138" y="53899"/>
                  <a:pt x="14957" y="53899"/>
                </a:cubicBezTo>
                <a:cubicBezTo>
                  <a:pt x="12459" y="53899"/>
                  <a:pt x="7036" y="53100"/>
                  <a:pt x="7641" y="55524"/>
                </a:cubicBezTo>
                <a:cubicBezTo>
                  <a:pt x="8214" y="57819"/>
                  <a:pt x="12184" y="57150"/>
                  <a:pt x="14550" y="57150"/>
                </a:cubicBezTo>
                <a:cubicBezTo>
                  <a:pt x="19293" y="57150"/>
                  <a:pt x="24123" y="57676"/>
                  <a:pt x="28774" y="56744"/>
                </a:cubicBezTo>
                <a:cubicBezTo>
                  <a:pt x="31312" y="56236"/>
                  <a:pt x="35061" y="53777"/>
                  <a:pt x="36496" y="55931"/>
                </a:cubicBezTo>
                <a:cubicBezTo>
                  <a:pt x="37309" y="57150"/>
                  <a:pt x="34303" y="58369"/>
                  <a:pt x="32838" y="58369"/>
                </a:cubicBezTo>
                <a:cubicBezTo>
                  <a:pt x="26593" y="58369"/>
                  <a:pt x="18561" y="55174"/>
                  <a:pt x="14144" y="59588"/>
                </a:cubicBezTo>
                <a:cubicBezTo>
                  <a:pt x="13158" y="60574"/>
                  <a:pt x="16406" y="61620"/>
                  <a:pt x="17801" y="61620"/>
                </a:cubicBezTo>
                <a:cubicBezTo>
                  <a:pt x="22415" y="61620"/>
                  <a:pt x="28356" y="59170"/>
                  <a:pt x="31619" y="62433"/>
                </a:cubicBezTo>
                <a:cubicBezTo>
                  <a:pt x="32577" y="63391"/>
                  <a:pt x="29626" y="64369"/>
                  <a:pt x="28368" y="64872"/>
                </a:cubicBezTo>
                <a:cubicBezTo>
                  <a:pt x="25556" y="65997"/>
                  <a:pt x="22456" y="66497"/>
                  <a:pt x="19427" y="6649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6" name="Google Shape;76;p3"/>
          <p:cNvSpPr/>
          <p:nvPr/>
        </p:nvSpPr>
        <p:spPr>
          <a:xfrm>
            <a:off x="9531375" y="987625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7" name="Google Shape;77;p3"/>
          <p:cNvSpPr/>
          <p:nvPr/>
        </p:nvSpPr>
        <p:spPr>
          <a:xfrm>
            <a:off x="10404870" y="987625"/>
            <a:ext cx="152400" cy="10150"/>
          </a:xfrm>
          <a:custGeom>
            <a:avLst/>
            <a:gdLst/>
            <a:ahLst/>
            <a:cxnLst/>
            <a:rect l="l" t="t" r="r" b="b"/>
            <a:pathLst>
              <a:path w="6096" h="406" extrusionOk="0">
                <a:moveTo>
                  <a:pt x="6096" y="0"/>
                </a:moveTo>
                <a:cubicBezTo>
                  <a:pt x="4059" y="0"/>
                  <a:pt x="2037" y="406"/>
                  <a:pt x="0" y="406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8" name="Google Shape;78;p3"/>
          <p:cNvSpPr/>
          <p:nvPr/>
        </p:nvSpPr>
        <p:spPr>
          <a:xfrm>
            <a:off x="9632700" y="611700"/>
            <a:ext cx="132075" cy="60975"/>
          </a:xfrm>
          <a:custGeom>
            <a:avLst/>
            <a:gdLst/>
            <a:ahLst/>
            <a:cxnLst/>
            <a:rect l="l" t="t" r="r" b="b"/>
            <a:pathLst>
              <a:path w="5283" h="2439" extrusionOk="0">
                <a:moveTo>
                  <a:pt x="0" y="0"/>
                </a:moveTo>
                <a:cubicBezTo>
                  <a:pt x="1913" y="319"/>
                  <a:pt x="4669" y="599"/>
                  <a:pt x="5283" y="24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79" name="Google Shape;79;p3"/>
          <p:cNvSpPr/>
          <p:nvPr/>
        </p:nvSpPr>
        <p:spPr>
          <a:xfrm>
            <a:off x="10232125" y="418675"/>
            <a:ext cx="60975" cy="111750"/>
          </a:xfrm>
          <a:custGeom>
            <a:avLst/>
            <a:gdLst/>
            <a:ahLst/>
            <a:cxnLst/>
            <a:rect l="l" t="t" r="r" b="b"/>
            <a:pathLst>
              <a:path w="2439" h="4470" extrusionOk="0">
                <a:moveTo>
                  <a:pt x="0" y="4470"/>
                </a:moveTo>
                <a:cubicBezTo>
                  <a:pt x="942" y="3058"/>
                  <a:pt x="1901" y="1610"/>
                  <a:pt x="2439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80" name="Google Shape;80;p3"/>
          <p:cNvSpPr txBox="1"/>
          <p:nvPr/>
        </p:nvSpPr>
        <p:spPr>
          <a:xfrm>
            <a:off x="9239050" y="1455700"/>
            <a:ext cx="1907100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>
                <a:solidFill>
                  <a:schemeClr val="accent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PARTICIPACIÓN PARA LA MOTIVACIÓN</a:t>
            </a:r>
            <a:endParaRPr sz="1700" b="1">
              <a:solidFill>
                <a:schemeClr val="accent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89b59bf441_0_250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7" name="Google Shape;87;g389b59bf441_0_250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389b59bf441_0_250"/>
          <p:cNvSpPr/>
          <p:nvPr/>
        </p:nvSpPr>
        <p:spPr>
          <a:xfrm>
            <a:off x="1789150" y="1688675"/>
            <a:ext cx="2824500" cy="11583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9525" cap="flat" cmpd="sng">
            <a:solidFill>
              <a:srgbClr val="52A3C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Condiciones para el aprendizaje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" name="Google Shape;89;g389b59bf441_0_250"/>
          <p:cNvSpPr/>
          <p:nvPr/>
        </p:nvSpPr>
        <p:spPr>
          <a:xfrm>
            <a:off x="1677400" y="3819825"/>
            <a:ext cx="5862300" cy="2288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 b="1">
                <a:solidFill>
                  <a:srgbClr val="31302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¿Qué es?</a:t>
            </a:r>
            <a:endParaRPr sz="1350" b="1">
              <a:solidFill>
                <a:srgbClr val="31302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31302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50">
                <a:solidFill>
                  <a:srgbClr val="31302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 estudiante motivado tiene el cuerpo alerta, los ojos curiosos y está a punto de decir algo. Toda su atención y esfuerzo están enfocados en un determinado contenido. Eso es lo que todos los y las docentes buscamos porque sabemos que un estudiante dispuesto a aprender, aprende. </a:t>
            </a:r>
            <a:endParaRPr sz="1350">
              <a:solidFill>
                <a:srgbClr val="31302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0" name="Google Shape;90;g389b59bf441_0_250"/>
          <p:cNvSpPr txBox="1"/>
          <p:nvPr/>
        </p:nvSpPr>
        <p:spPr>
          <a:xfrm>
            <a:off x="1789150" y="3079450"/>
            <a:ext cx="1960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 b="1">
                <a:solidFill>
                  <a:srgbClr val="00BDD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MOTIVACIÓN</a:t>
            </a:r>
            <a:endParaRPr sz="1900" b="1">
              <a:solidFill>
                <a:srgbClr val="00BDD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91" name="Google Shape;91;g389b59bf441_0_250" title="lenguajes expresivos 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2445" y="845607"/>
            <a:ext cx="4122276" cy="5496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89b59bf441_0_256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8" name="Google Shape;98;g389b59bf441_0_256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389b59bf441_0_256"/>
          <p:cNvSpPr txBox="1"/>
          <p:nvPr/>
        </p:nvSpPr>
        <p:spPr>
          <a:xfrm>
            <a:off x="2556000" y="2312950"/>
            <a:ext cx="7032900" cy="11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389b59bf441_0_256"/>
          <p:cNvSpPr/>
          <p:nvPr/>
        </p:nvSpPr>
        <p:spPr>
          <a:xfrm>
            <a:off x="1145650" y="3155800"/>
            <a:ext cx="2215220" cy="2236146"/>
          </a:xfrm>
          <a:custGeom>
            <a:avLst/>
            <a:gdLst/>
            <a:ahLst/>
            <a:cxnLst/>
            <a:rect l="l" t="t" r="r" b="b"/>
            <a:pathLst>
              <a:path w="120278" h="118597" extrusionOk="0">
                <a:moveTo>
                  <a:pt x="22824" y="74755"/>
                </a:moveTo>
                <a:cubicBezTo>
                  <a:pt x="17108" y="57606"/>
                  <a:pt x="713" y="40016"/>
                  <a:pt x="6728" y="22970"/>
                </a:cubicBezTo>
                <a:cubicBezTo>
                  <a:pt x="10276" y="12916"/>
                  <a:pt x="31821" y="8844"/>
                  <a:pt x="38219" y="17372"/>
                </a:cubicBezTo>
                <a:cubicBezTo>
                  <a:pt x="41487" y="21728"/>
                  <a:pt x="43040" y="28411"/>
                  <a:pt x="41018" y="33467"/>
                </a:cubicBezTo>
                <a:cubicBezTo>
                  <a:pt x="39055" y="38377"/>
                  <a:pt x="34260" y="41624"/>
                  <a:pt x="30521" y="45363"/>
                </a:cubicBezTo>
                <a:cubicBezTo>
                  <a:pt x="28677" y="47207"/>
                  <a:pt x="25354" y="46130"/>
                  <a:pt x="22824" y="46763"/>
                </a:cubicBezTo>
                <a:cubicBezTo>
                  <a:pt x="16536" y="48335"/>
                  <a:pt x="10177" y="51581"/>
                  <a:pt x="6028" y="56560"/>
                </a:cubicBezTo>
                <a:cubicBezTo>
                  <a:pt x="-625" y="64544"/>
                  <a:pt x="3651" y="77269"/>
                  <a:pt x="1130" y="87351"/>
                </a:cubicBezTo>
                <a:cubicBezTo>
                  <a:pt x="-1288" y="97018"/>
                  <a:pt x="-54" y="113304"/>
                  <a:pt x="9527" y="116043"/>
                </a:cubicBezTo>
                <a:cubicBezTo>
                  <a:pt x="15174" y="117657"/>
                  <a:pt x="22243" y="117357"/>
                  <a:pt x="27022" y="113943"/>
                </a:cubicBezTo>
                <a:cubicBezTo>
                  <a:pt x="33385" y="109397"/>
                  <a:pt x="36168" y="99070"/>
                  <a:pt x="34020" y="91550"/>
                </a:cubicBezTo>
                <a:cubicBezTo>
                  <a:pt x="30629" y="79679"/>
                  <a:pt x="16120" y="68972"/>
                  <a:pt x="20024" y="57260"/>
                </a:cubicBezTo>
                <a:cubicBezTo>
                  <a:pt x="20561" y="55649"/>
                  <a:pt x="23258" y="56193"/>
                  <a:pt x="24923" y="55860"/>
                </a:cubicBezTo>
                <a:cubicBezTo>
                  <a:pt x="29919" y="54862"/>
                  <a:pt x="35250" y="54283"/>
                  <a:pt x="39619" y="51662"/>
                </a:cubicBezTo>
                <a:cubicBezTo>
                  <a:pt x="43014" y="49626"/>
                  <a:pt x="47056" y="47105"/>
                  <a:pt x="48016" y="43264"/>
                </a:cubicBezTo>
                <a:cubicBezTo>
                  <a:pt x="48785" y="40186"/>
                  <a:pt x="45496" y="34796"/>
                  <a:pt x="42418" y="35566"/>
                </a:cubicBezTo>
                <a:cubicBezTo>
                  <a:pt x="37775" y="36727"/>
                  <a:pt x="35903" y="42708"/>
                  <a:pt x="31921" y="45363"/>
                </a:cubicBezTo>
                <a:cubicBezTo>
                  <a:pt x="29552" y="46942"/>
                  <a:pt x="27715" y="49703"/>
                  <a:pt x="24923" y="50262"/>
                </a:cubicBezTo>
                <a:cubicBezTo>
                  <a:pt x="23532" y="50540"/>
                  <a:pt x="21173" y="49616"/>
                  <a:pt x="20724" y="50962"/>
                </a:cubicBezTo>
                <a:cubicBezTo>
                  <a:pt x="19600" y="54332"/>
                  <a:pt x="27074" y="54300"/>
                  <a:pt x="30521" y="55161"/>
                </a:cubicBezTo>
                <a:cubicBezTo>
                  <a:pt x="34682" y="56200"/>
                  <a:pt x="37413" y="60580"/>
                  <a:pt x="39619" y="64258"/>
                </a:cubicBezTo>
                <a:cubicBezTo>
                  <a:pt x="44044" y="71635"/>
                  <a:pt x="43529" y="81016"/>
                  <a:pt x="45217" y="89451"/>
                </a:cubicBezTo>
                <a:cubicBezTo>
                  <a:pt x="46405" y="95389"/>
                  <a:pt x="48453" y="101122"/>
                  <a:pt x="50116" y="106945"/>
                </a:cubicBezTo>
                <a:cubicBezTo>
                  <a:pt x="50461" y="108153"/>
                  <a:pt x="52161" y="109367"/>
                  <a:pt x="51515" y="110444"/>
                </a:cubicBezTo>
                <a:cubicBezTo>
                  <a:pt x="48456" y="115544"/>
                  <a:pt x="39663" y="115822"/>
                  <a:pt x="34020" y="113943"/>
                </a:cubicBezTo>
                <a:cubicBezTo>
                  <a:pt x="28910" y="112241"/>
                  <a:pt x="44307" y="110748"/>
                  <a:pt x="49416" y="109045"/>
                </a:cubicBezTo>
                <a:cubicBezTo>
                  <a:pt x="51456" y="108365"/>
                  <a:pt x="51168" y="104868"/>
                  <a:pt x="50815" y="102747"/>
                </a:cubicBezTo>
                <a:cubicBezTo>
                  <a:pt x="49990" y="97791"/>
                  <a:pt x="46436" y="93626"/>
                  <a:pt x="45217" y="88751"/>
                </a:cubicBezTo>
                <a:cubicBezTo>
                  <a:pt x="42830" y="79203"/>
                  <a:pt x="42557" y="67548"/>
                  <a:pt x="48016" y="59359"/>
                </a:cubicBezTo>
                <a:cubicBezTo>
                  <a:pt x="49310" y="57418"/>
                  <a:pt x="51757" y="56048"/>
                  <a:pt x="52215" y="53761"/>
                </a:cubicBezTo>
                <a:cubicBezTo>
                  <a:pt x="53130" y="49186"/>
                  <a:pt x="51083" y="44291"/>
                  <a:pt x="52215" y="39765"/>
                </a:cubicBezTo>
                <a:cubicBezTo>
                  <a:pt x="53585" y="34287"/>
                  <a:pt x="61521" y="33264"/>
                  <a:pt x="65511" y="29268"/>
                </a:cubicBezTo>
                <a:cubicBezTo>
                  <a:pt x="66840" y="27937"/>
                  <a:pt x="62081" y="27644"/>
                  <a:pt x="60613" y="26469"/>
                </a:cubicBezTo>
                <a:cubicBezTo>
                  <a:pt x="56483" y="23165"/>
                  <a:pt x="51397" y="19703"/>
                  <a:pt x="50116" y="14572"/>
                </a:cubicBezTo>
                <a:cubicBezTo>
                  <a:pt x="48350" y="7502"/>
                  <a:pt x="59998" y="-1728"/>
                  <a:pt x="66911" y="576"/>
                </a:cubicBezTo>
                <a:cubicBezTo>
                  <a:pt x="74307" y="3041"/>
                  <a:pt x="85091" y="11798"/>
                  <a:pt x="81606" y="18771"/>
                </a:cubicBezTo>
                <a:cubicBezTo>
                  <a:pt x="79692" y="22601"/>
                  <a:pt x="74472" y="23714"/>
                  <a:pt x="70410" y="25069"/>
                </a:cubicBezTo>
                <a:cubicBezTo>
                  <a:pt x="67328" y="26097"/>
                  <a:pt x="65883" y="31085"/>
                  <a:pt x="66911" y="34167"/>
                </a:cubicBezTo>
                <a:cubicBezTo>
                  <a:pt x="68376" y="38559"/>
                  <a:pt x="75337" y="39123"/>
                  <a:pt x="77408" y="43264"/>
                </a:cubicBezTo>
                <a:cubicBezTo>
                  <a:pt x="81061" y="50569"/>
                  <a:pt x="76030" y="59618"/>
                  <a:pt x="76708" y="67757"/>
                </a:cubicBezTo>
                <a:cubicBezTo>
                  <a:pt x="77545" y="77793"/>
                  <a:pt x="81263" y="87378"/>
                  <a:pt x="83706" y="97148"/>
                </a:cubicBezTo>
                <a:cubicBezTo>
                  <a:pt x="84331" y="99648"/>
                  <a:pt x="85067" y="103300"/>
                  <a:pt x="83006" y="104846"/>
                </a:cubicBezTo>
                <a:cubicBezTo>
                  <a:pt x="79383" y="107564"/>
                  <a:pt x="74239" y="107645"/>
                  <a:pt x="69710" y="107645"/>
                </a:cubicBezTo>
                <a:cubicBezTo>
                  <a:pt x="67829" y="107645"/>
                  <a:pt x="65956" y="107314"/>
                  <a:pt x="64112" y="106945"/>
                </a:cubicBezTo>
                <a:cubicBezTo>
                  <a:pt x="63625" y="106848"/>
                  <a:pt x="60548" y="107010"/>
                  <a:pt x="60613" y="106945"/>
                </a:cubicBezTo>
                <a:cubicBezTo>
                  <a:pt x="67223" y="100344"/>
                  <a:pt x="81131" y="111152"/>
                  <a:pt x="88604" y="105546"/>
                </a:cubicBezTo>
                <a:cubicBezTo>
                  <a:pt x="94627" y="101027"/>
                  <a:pt x="83240" y="91324"/>
                  <a:pt x="82306" y="83852"/>
                </a:cubicBezTo>
                <a:cubicBezTo>
                  <a:pt x="81379" y="76442"/>
                  <a:pt x="80378" y="68825"/>
                  <a:pt x="81606" y="61459"/>
                </a:cubicBezTo>
                <a:cubicBezTo>
                  <a:pt x="82121" y="58372"/>
                  <a:pt x="85805" y="56191"/>
                  <a:pt x="85805" y="53061"/>
                </a:cubicBezTo>
                <a:cubicBezTo>
                  <a:pt x="85805" y="47005"/>
                  <a:pt x="78994" y="41312"/>
                  <a:pt x="80907" y="35566"/>
                </a:cubicBezTo>
                <a:cubicBezTo>
                  <a:pt x="83413" y="28038"/>
                  <a:pt x="100301" y="29663"/>
                  <a:pt x="104700" y="36266"/>
                </a:cubicBezTo>
                <a:cubicBezTo>
                  <a:pt x="106336" y="38722"/>
                  <a:pt x="108215" y="41801"/>
                  <a:pt x="107499" y="44664"/>
                </a:cubicBezTo>
                <a:cubicBezTo>
                  <a:pt x="106305" y="49437"/>
                  <a:pt x="96095" y="47587"/>
                  <a:pt x="94903" y="52361"/>
                </a:cubicBezTo>
                <a:cubicBezTo>
                  <a:pt x="93360" y="58538"/>
                  <a:pt x="96157" y="65079"/>
                  <a:pt x="97702" y="71256"/>
                </a:cubicBezTo>
                <a:cubicBezTo>
                  <a:pt x="98825" y="75748"/>
                  <a:pt x="104108" y="77985"/>
                  <a:pt x="106799" y="81753"/>
                </a:cubicBezTo>
                <a:cubicBezTo>
                  <a:pt x="110867" y="87447"/>
                  <a:pt x="113930" y="94177"/>
                  <a:pt x="119395" y="98548"/>
                </a:cubicBezTo>
                <a:cubicBezTo>
                  <a:pt x="121297" y="100069"/>
                  <a:pt x="119659" y="104955"/>
                  <a:pt x="117296" y="105546"/>
                </a:cubicBezTo>
                <a:cubicBezTo>
                  <a:pt x="105068" y="108604"/>
                  <a:pt x="91736" y="101089"/>
                  <a:pt x="79507" y="104146"/>
                </a:cubicBezTo>
                <a:cubicBezTo>
                  <a:pt x="70890" y="106300"/>
                  <a:pt x="65144" y="115805"/>
                  <a:pt x="56414" y="117442"/>
                </a:cubicBezTo>
                <a:cubicBezTo>
                  <a:pt x="41280" y="120279"/>
                  <a:pt x="25624" y="116743"/>
                  <a:pt x="10227" y="116743"/>
                </a:cubicBezTo>
              </a:path>
            </a:pathLst>
          </a:custGeom>
          <a:noFill/>
          <a:ln w="19050" cap="flat" cmpd="sng">
            <a:solidFill>
              <a:srgbClr val="FF4D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US"/>
          </a:p>
        </p:txBody>
      </p:sp>
      <p:sp>
        <p:nvSpPr>
          <p:cNvPr id="101" name="Google Shape;101;g389b59bf441_0_256"/>
          <p:cNvSpPr/>
          <p:nvPr/>
        </p:nvSpPr>
        <p:spPr>
          <a:xfrm>
            <a:off x="1145650" y="1805675"/>
            <a:ext cx="1830300" cy="1119600"/>
          </a:xfrm>
          <a:prstGeom prst="wedgeRoundRectCallout">
            <a:avLst>
              <a:gd name="adj1" fmla="val -5443"/>
              <a:gd name="adj2" fmla="val 87502"/>
              <a:gd name="adj3" fmla="val 0"/>
            </a:avLst>
          </a:prstGeom>
          <a:solidFill>
            <a:srgbClr val="F5D8CB"/>
          </a:solidFill>
          <a:ln w="19050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Century Gothic"/>
                <a:ea typeface="Century Gothic"/>
                <a:cs typeface="Century Gothic"/>
                <a:sym typeface="Century Gothic"/>
              </a:rPr>
              <a:t>¿podemos no ir?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Century Gothic"/>
                <a:ea typeface="Century Gothic"/>
                <a:cs typeface="Century Gothic"/>
                <a:sym typeface="Century Gothic"/>
              </a:rPr>
              <a:t>¿es obligatoria la formación?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2" name="Google Shape;102;g389b59bf441_0_256"/>
          <p:cNvSpPr txBox="1"/>
          <p:nvPr/>
        </p:nvSpPr>
        <p:spPr>
          <a:xfrm>
            <a:off x="6649802" y="1403225"/>
            <a:ext cx="3149100" cy="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Oferta gratuita de alta calidad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3" name="Google Shape;103;g389b59bf441_0_256"/>
          <p:cNvSpPr txBox="1"/>
          <p:nvPr/>
        </p:nvSpPr>
        <p:spPr>
          <a:xfrm>
            <a:off x="5892453" y="3003933"/>
            <a:ext cx="2571900" cy="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Instancias con externos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4" name="Google Shape;104;g389b59bf441_0_256"/>
          <p:cNvSpPr txBox="1"/>
          <p:nvPr/>
        </p:nvSpPr>
        <p:spPr>
          <a:xfrm>
            <a:off x="7986803" y="4604633"/>
            <a:ext cx="2571900" cy="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Espacios de red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5" name="Google Shape;105;g389b59bf441_0_256"/>
          <p:cNvSpPr txBox="1"/>
          <p:nvPr/>
        </p:nvSpPr>
        <p:spPr>
          <a:xfrm>
            <a:off x="1173894" y="5587485"/>
            <a:ext cx="2379300" cy="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 b="1">
                <a:solidFill>
                  <a:srgbClr val="00BDD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¿MOTIVACIÓN?</a:t>
            </a:r>
            <a:endParaRPr sz="1900" b="1">
              <a:solidFill>
                <a:srgbClr val="00BDD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89b59bf441_0_304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2" name="Google Shape;112;g389b59bf441_0_304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389b59bf441_0_304"/>
          <p:cNvSpPr/>
          <p:nvPr/>
        </p:nvSpPr>
        <p:spPr>
          <a:xfrm>
            <a:off x="928975" y="1928075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9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ABP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4" name="Google Shape;114;g389b59bf441_0_304"/>
          <p:cNvSpPr/>
          <p:nvPr/>
        </p:nvSpPr>
        <p:spPr>
          <a:xfrm>
            <a:off x="2837275" y="2452900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19050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Congreso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5" name="Google Shape;115;g389b59bf441_0_304"/>
          <p:cNvSpPr/>
          <p:nvPr/>
        </p:nvSpPr>
        <p:spPr>
          <a:xfrm>
            <a:off x="841500" y="4186950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9525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Arpa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6" name="Google Shape;116;g389b59bf441_0_304"/>
          <p:cNvSpPr/>
          <p:nvPr/>
        </p:nvSpPr>
        <p:spPr>
          <a:xfrm>
            <a:off x="2837275" y="3802000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19050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UBC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7" name="Google Shape;117;g389b59bf441_0_304"/>
          <p:cNvSpPr/>
          <p:nvPr/>
        </p:nvSpPr>
        <p:spPr>
          <a:xfrm>
            <a:off x="4145325" y="1850375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9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EPC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g389b59bf441_0_304"/>
          <p:cNvSpPr/>
          <p:nvPr/>
        </p:nvSpPr>
        <p:spPr>
          <a:xfrm>
            <a:off x="1656000" y="3109950"/>
            <a:ext cx="2247000" cy="8397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19050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Evaluación para el A°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19" name="Google Shape;119;g389b59bf441_0_304"/>
          <p:cNvCxnSpPr/>
          <p:nvPr/>
        </p:nvCxnSpPr>
        <p:spPr>
          <a:xfrm>
            <a:off x="981450" y="5427050"/>
            <a:ext cx="10374600" cy="17400"/>
          </a:xfrm>
          <a:prstGeom prst="straightConnector1">
            <a:avLst/>
          </a:prstGeom>
          <a:noFill/>
          <a:ln w="28575" cap="flat" cmpd="sng">
            <a:solidFill>
              <a:srgbClr val="FF8800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20" name="Google Shape;120;g389b59bf441_0_304"/>
          <p:cNvCxnSpPr/>
          <p:nvPr/>
        </p:nvCxnSpPr>
        <p:spPr>
          <a:xfrm rot="10800000">
            <a:off x="6684875" y="1228132"/>
            <a:ext cx="17400" cy="423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1" name="Google Shape;121;g389b59bf441_0_304"/>
          <p:cNvSpPr txBox="1"/>
          <p:nvPr/>
        </p:nvSpPr>
        <p:spPr>
          <a:xfrm>
            <a:off x="5775125" y="703171"/>
            <a:ext cx="20994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>
                <a:solidFill>
                  <a:srgbClr val="FF4D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Pandemia</a:t>
            </a:r>
            <a:endParaRPr sz="2900" b="1">
              <a:solidFill>
                <a:srgbClr val="FF4D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2" name="Google Shape;122;g389b59bf441_0_304"/>
          <p:cNvSpPr txBox="1"/>
          <p:nvPr/>
        </p:nvSpPr>
        <p:spPr>
          <a:xfrm>
            <a:off x="9024058" y="2342886"/>
            <a:ext cx="7032900" cy="11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389b59bf441_0_304"/>
          <p:cNvSpPr/>
          <p:nvPr/>
        </p:nvSpPr>
        <p:spPr>
          <a:xfrm>
            <a:off x="7397033" y="1958011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9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ABP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g389b59bf441_0_304"/>
          <p:cNvSpPr/>
          <p:nvPr/>
        </p:nvSpPr>
        <p:spPr>
          <a:xfrm>
            <a:off x="9305333" y="2482836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19050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Congreso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5" name="Google Shape;125;g389b59bf441_0_304"/>
          <p:cNvSpPr/>
          <p:nvPr/>
        </p:nvSpPr>
        <p:spPr>
          <a:xfrm>
            <a:off x="7309558" y="4216886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9525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Arpa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g389b59bf441_0_304"/>
          <p:cNvSpPr/>
          <p:nvPr/>
        </p:nvSpPr>
        <p:spPr>
          <a:xfrm>
            <a:off x="9305333" y="3831936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19050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UBC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7" name="Google Shape;127;g389b59bf441_0_304"/>
          <p:cNvSpPr/>
          <p:nvPr/>
        </p:nvSpPr>
        <p:spPr>
          <a:xfrm>
            <a:off x="10613383" y="1880311"/>
            <a:ext cx="1908300" cy="839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9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EPC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g389b59bf441_0_304"/>
          <p:cNvSpPr/>
          <p:nvPr/>
        </p:nvSpPr>
        <p:spPr>
          <a:xfrm>
            <a:off x="8124058" y="3139886"/>
            <a:ext cx="2247000" cy="8397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19050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latin typeface="Century Gothic"/>
                <a:ea typeface="Century Gothic"/>
                <a:cs typeface="Century Gothic"/>
                <a:sym typeface="Century Gothic"/>
              </a:rPr>
              <a:t>Evaluación para el A°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9" name="Google Shape;129;g389b59bf441_0_304"/>
          <p:cNvSpPr/>
          <p:nvPr/>
        </p:nvSpPr>
        <p:spPr>
          <a:xfrm>
            <a:off x="6875850" y="1535550"/>
            <a:ext cx="5827500" cy="3675900"/>
          </a:xfrm>
          <a:prstGeom prst="rect">
            <a:avLst/>
          </a:prstGeom>
          <a:solidFill>
            <a:srgbClr val="FFFFFF">
              <a:alpha val="734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389b59bf441_0_304"/>
          <p:cNvSpPr txBox="1"/>
          <p:nvPr/>
        </p:nvSpPr>
        <p:spPr>
          <a:xfrm>
            <a:off x="2416050" y="5549525"/>
            <a:ext cx="30966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latin typeface="Century Gothic"/>
                <a:ea typeface="Century Gothic"/>
                <a:cs typeface="Century Gothic"/>
                <a:sym typeface="Century Gothic"/>
              </a:rPr>
              <a:t>2017 al  2019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1" name="Google Shape;131;g389b59bf441_0_304"/>
          <p:cNvSpPr txBox="1"/>
          <p:nvPr/>
        </p:nvSpPr>
        <p:spPr>
          <a:xfrm>
            <a:off x="7516775" y="5633400"/>
            <a:ext cx="30966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latin typeface="Century Gothic"/>
                <a:ea typeface="Century Gothic"/>
                <a:cs typeface="Century Gothic"/>
                <a:sym typeface="Century Gothic"/>
              </a:rPr>
              <a:t>2022 en adelante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89b59bf441_0_332"/>
          <p:cNvSpPr/>
          <p:nvPr/>
        </p:nvSpPr>
        <p:spPr>
          <a:xfrm>
            <a:off x="8472636" y="4048712"/>
            <a:ext cx="1436700" cy="6321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7175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850" tIns="68850" rIns="68850" bIns="68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82">
                <a:latin typeface="Century Gothic"/>
                <a:ea typeface="Century Gothic"/>
                <a:cs typeface="Century Gothic"/>
                <a:sym typeface="Century Gothic"/>
              </a:rPr>
              <a:t>Arpa</a:t>
            </a:r>
            <a:endParaRPr sz="188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8" name="Google Shape;138;g389b59bf441_0_332"/>
          <p:cNvSpPr/>
          <p:nvPr/>
        </p:nvSpPr>
        <p:spPr>
          <a:xfrm>
            <a:off x="9975376" y="3758858"/>
            <a:ext cx="1436700" cy="6321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14350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850" tIns="68850" rIns="68850" bIns="68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82">
                <a:latin typeface="Century Gothic"/>
                <a:ea typeface="Century Gothic"/>
                <a:cs typeface="Century Gothic"/>
                <a:sym typeface="Century Gothic"/>
              </a:rPr>
              <a:t>UBC</a:t>
            </a:r>
            <a:endParaRPr sz="188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9" name="Google Shape;139;g389b59bf441_0_332"/>
          <p:cNvSpPr/>
          <p:nvPr/>
        </p:nvSpPr>
        <p:spPr>
          <a:xfrm>
            <a:off x="9085922" y="3237767"/>
            <a:ext cx="1691700" cy="6321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14350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850" tIns="68850" rIns="68850" bIns="68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82">
                <a:latin typeface="Century Gothic"/>
                <a:ea typeface="Century Gothic"/>
                <a:cs typeface="Century Gothic"/>
                <a:sym typeface="Century Gothic"/>
              </a:rPr>
              <a:t>Evaluación para el A°</a:t>
            </a:r>
            <a:endParaRPr sz="188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0" name="Google Shape;140;g389b59bf441_0_332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1" name="Google Shape;141;g389b59bf441_0_332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389b59bf441_0_332"/>
          <p:cNvSpPr txBox="1"/>
          <p:nvPr/>
        </p:nvSpPr>
        <p:spPr>
          <a:xfrm>
            <a:off x="4375854" y="2311706"/>
            <a:ext cx="5237400" cy="8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075" tIns="68075" rIns="68075" bIns="680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389b59bf441_0_332"/>
          <p:cNvSpPr/>
          <p:nvPr/>
        </p:nvSpPr>
        <p:spPr>
          <a:xfrm>
            <a:off x="512215" y="1812983"/>
            <a:ext cx="1594500" cy="701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5925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400" tIns="76400" rIns="76400" bIns="764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88">
                <a:latin typeface="Century Gothic"/>
                <a:ea typeface="Century Gothic"/>
                <a:cs typeface="Century Gothic"/>
                <a:sym typeface="Century Gothic"/>
              </a:rPr>
              <a:t>ABP</a:t>
            </a:r>
            <a:endParaRPr sz="2088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4" name="Google Shape;144;g389b59bf441_0_332"/>
          <p:cNvSpPr/>
          <p:nvPr/>
        </p:nvSpPr>
        <p:spPr>
          <a:xfrm>
            <a:off x="2106745" y="2251515"/>
            <a:ext cx="1594500" cy="7017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159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400" tIns="76400" rIns="76400" bIns="764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88">
                <a:latin typeface="Century Gothic"/>
                <a:ea typeface="Century Gothic"/>
                <a:cs typeface="Century Gothic"/>
                <a:sym typeface="Century Gothic"/>
              </a:rPr>
              <a:t>Congreso</a:t>
            </a:r>
            <a:endParaRPr sz="2088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5" name="Google Shape;145;g389b59bf441_0_332"/>
          <p:cNvSpPr/>
          <p:nvPr/>
        </p:nvSpPr>
        <p:spPr>
          <a:xfrm>
            <a:off x="3199721" y="1748058"/>
            <a:ext cx="1594500" cy="7017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5925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400" tIns="76400" rIns="76400" bIns="764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88">
                <a:latin typeface="Century Gothic"/>
                <a:ea typeface="Century Gothic"/>
                <a:cs typeface="Century Gothic"/>
                <a:sym typeface="Century Gothic"/>
              </a:rPr>
              <a:t>EPC</a:t>
            </a:r>
            <a:endParaRPr sz="2088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46" name="Google Shape;146;g389b59bf441_0_332"/>
          <p:cNvCxnSpPr/>
          <p:nvPr/>
        </p:nvCxnSpPr>
        <p:spPr>
          <a:xfrm>
            <a:off x="908700" y="5427047"/>
            <a:ext cx="10374600" cy="17400"/>
          </a:xfrm>
          <a:prstGeom prst="straightConnector1">
            <a:avLst/>
          </a:prstGeom>
          <a:noFill/>
          <a:ln w="28575" cap="flat" cmpd="sng">
            <a:solidFill>
              <a:srgbClr val="FF8800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47" name="Google Shape;147;g389b59bf441_0_332"/>
          <p:cNvCxnSpPr/>
          <p:nvPr/>
        </p:nvCxnSpPr>
        <p:spPr>
          <a:xfrm rot="10800000">
            <a:off x="6290598" y="1906851"/>
            <a:ext cx="14400" cy="3537600"/>
          </a:xfrm>
          <a:prstGeom prst="straightConnector1">
            <a:avLst/>
          </a:prstGeom>
          <a:noFill/>
          <a:ln w="79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g389b59bf441_0_332"/>
          <p:cNvSpPr txBox="1"/>
          <p:nvPr/>
        </p:nvSpPr>
        <p:spPr>
          <a:xfrm>
            <a:off x="5248100" y="618537"/>
            <a:ext cx="20994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>
                <a:solidFill>
                  <a:srgbClr val="FF4D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Pandemia</a:t>
            </a:r>
            <a:endParaRPr sz="2900" b="1">
              <a:solidFill>
                <a:srgbClr val="FF4D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9" name="Google Shape;149;g389b59bf441_0_332"/>
          <p:cNvSpPr txBox="1"/>
          <p:nvPr/>
        </p:nvSpPr>
        <p:spPr>
          <a:xfrm>
            <a:off x="9192565" y="2333999"/>
            <a:ext cx="5237400" cy="8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075" tIns="68075" rIns="68075" bIns="680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389b59bf441_0_332"/>
          <p:cNvSpPr/>
          <p:nvPr/>
        </p:nvSpPr>
        <p:spPr>
          <a:xfrm>
            <a:off x="7980932" y="2047386"/>
            <a:ext cx="1421100" cy="6255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420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075" tIns="68075" rIns="68075" bIns="680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61">
                <a:latin typeface="Century Gothic"/>
                <a:ea typeface="Century Gothic"/>
                <a:cs typeface="Century Gothic"/>
                <a:sym typeface="Century Gothic"/>
              </a:rPr>
              <a:t>ABP</a:t>
            </a:r>
            <a:endParaRPr sz="186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1" name="Google Shape;151;g389b59bf441_0_332"/>
          <p:cNvSpPr/>
          <p:nvPr/>
        </p:nvSpPr>
        <p:spPr>
          <a:xfrm>
            <a:off x="9402028" y="2438218"/>
            <a:ext cx="1421100" cy="6255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14200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075" tIns="68075" rIns="68075" bIns="680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61">
                <a:latin typeface="Century Gothic"/>
                <a:ea typeface="Century Gothic"/>
                <a:cs typeface="Century Gothic"/>
                <a:sym typeface="Century Gothic"/>
              </a:rPr>
              <a:t>Congreso</a:t>
            </a:r>
            <a:endParaRPr sz="186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2" name="Google Shape;152;g389b59bf441_0_332"/>
          <p:cNvSpPr/>
          <p:nvPr/>
        </p:nvSpPr>
        <p:spPr>
          <a:xfrm>
            <a:off x="10376122" y="1989524"/>
            <a:ext cx="1421100" cy="6255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1420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075" tIns="68075" rIns="68075" bIns="680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61">
                <a:latin typeface="Century Gothic"/>
                <a:ea typeface="Century Gothic"/>
                <a:cs typeface="Century Gothic"/>
                <a:sym typeface="Century Gothic"/>
              </a:rPr>
              <a:t>EPC</a:t>
            </a:r>
            <a:endParaRPr sz="186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" name="Google Shape;153;g389b59bf441_0_332"/>
          <p:cNvSpPr/>
          <p:nvPr/>
        </p:nvSpPr>
        <p:spPr>
          <a:xfrm>
            <a:off x="5092750" y="2715350"/>
            <a:ext cx="2501700" cy="786900"/>
          </a:xfrm>
          <a:prstGeom prst="rect">
            <a:avLst/>
          </a:prstGeom>
          <a:solidFill>
            <a:srgbClr val="FF4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Colaboración</a:t>
            </a:r>
            <a:endParaRPr sz="24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4" name="Google Shape;154;g389b59bf441_0_332"/>
          <p:cNvSpPr/>
          <p:nvPr/>
        </p:nvSpPr>
        <p:spPr>
          <a:xfrm>
            <a:off x="5092750" y="4464506"/>
            <a:ext cx="2501700" cy="786900"/>
          </a:xfrm>
          <a:prstGeom prst="rect">
            <a:avLst/>
          </a:prstGeom>
          <a:solidFill>
            <a:srgbClr val="FF4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Digital</a:t>
            </a:r>
            <a:endParaRPr sz="21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5" name="Google Shape;155;g389b59bf441_0_332"/>
          <p:cNvSpPr/>
          <p:nvPr/>
        </p:nvSpPr>
        <p:spPr>
          <a:xfrm>
            <a:off x="5092750" y="3589919"/>
            <a:ext cx="2501700" cy="786900"/>
          </a:xfrm>
          <a:prstGeom prst="rect">
            <a:avLst/>
          </a:prstGeom>
          <a:solidFill>
            <a:srgbClr val="FF4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Socio Emocional</a:t>
            </a:r>
            <a:endParaRPr sz="21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6" name="Google Shape;156;g389b59bf441_0_332"/>
          <p:cNvSpPr/>
          <p:nvPr/>
        </p:nvSpPr>
        <p:spPr>
          <a:xfrm>
            <a:off x="5092750" y="1859535"/>
            <a:ext cx="2501700" cy="786900"/>
          </a:xfrm>
          <a:prstGeom prst="rect">
            <a:avLst/>
          </a:prstGeom>
          <a:solidFill>
            <a:srgbClr val="FF4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Trayectorias</a:t>
            </a:r>
            <a:endParaRPr sz="24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7" name="Google Shape;157;g389b59bf441_0_332"/>
          <p:cNvSpPr/>
          <p:nvPr/>
        </p:nvSpPr>
        <p:spPr>
          <a:xfrm>
            <a:off x="826648" y="3955240"/>
            <a:ext cx="1612200" cy="709500"/>
          </a:xfrm>
          <a:prstGeom prst="roundRect">
            <a:avLst>
              <a:gd name="adj" fmla="val 16667"/>
            </a:avLst>
          </a:prstGeom>
          <a:solidFill>
            <a:srgbClr val="CFF2F7"/>
          </a:solidFill>
          <a:ln w="8050" cap="flat" cmpd="sng">
            <a:solidFill>
              <a:srgbClr val="00BDD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7250" tIns="77250" rIns="77250" bIns="772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12">
                <a:latin typeface="Century Gothic"/>
                <a:ea typeface="Century Gothic"/>
                <a:cs typeface="Century Gothic"/>
                <a:sym typeface="Century Gothic"/>
              </a:rPr>
              <a:t>Arpa</a:t>
            </a:r>
            <a:endParaRPr sz="211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8" name="Google Shape;158;g389b59bf441_0_332"/>
          <p:cNvSpPr/>
          <p:nvPr/>
        </p:nvSpPr>
        <p:spPr>
          <a:xfrm>
            <a:off x="2512787" y="3630010"/>
            <a:ext cx="1612200" cy="709500"/>
          </a:xfrm>
          <a:prstGeom prst="roundRect">
            <a:avLst>
              <a:gd name="adj" fmla="val 16667"/>
            </a:avLst>
          </a:prstGeom>
          <a:solidFill>
            <a:srgbClr val="D6ECF7"/>
          </a:solidFill>
          <a:ln w="16100" cap="flat" cmpd="sng">
            <a:solidFill>
              <a:srgbClr val="49BD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7250" tIns="77250" rIns="77250" bIns="772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12">
                <a:latin typeface="Century Gothic"/>
                <a:ea typeface="Century Gothic"/>
                <a:cs typeface="Century Gothic"/>
                <a:sym typeface="Century Gothic"/>
              </a:rPr>
              <a:t>UBC</a:t>
            </a:r>
            <a:endParaRPr sz="211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9" name="Google Shape;159;g389b59bf441_0_332"/>
          <p:cNvSpPr/>
          <p:nvPr/>
        </p:nvSpPr>
        <p:spPr>
          <a:xfrm>
            <a:off x="1514782" y="3045322"/>
            <a:ext cx="1898400" cy="709500"/>
          </a:xfrm>
          <a:prstGeom prst="roundRect">
            <a:avLst>
              <a:gd name="adj" fmla="val 16667"/>
            </a:avLst>
          </a:prstGeom>
          <a:solidFill>
            <a:srgbClr val="E7F5DD"/>
          </a:solidFill>
          <a:ln w="16100" cap="flat" cmpd="sng">
            <a:solidFill>
              <a:srgbClr val="6FAB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7250" tIns="77250" rIns="77250" bIns="772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12">
                <a:latin typeface="Century Gothic"/>
                <a:ea typeface="Century Gothic"/>
                <a:cs typeface="Century Gothic"/>
                <a:sym typeface="Century Gothic"/>
              </a:rPr>
              <a:t>Evaluación para el A°</a:t>
            </a:r>
            <a:endParaRPr sz="2112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0" name="Google Shape;160;g389b59bf441_0_332"/>
          <p:cNvSpPr/>
          <p:nvPr/>
        </p:nvSpPr>
        <p:spPr>
          <a:xfrm>
            <a:off x="7801375" y="1882225"/>
            <a:ext cx="4104300" cy="3035700"/>
          </a:xfrm>
          <a:prstGeom prst="rect">
            <a:avLst/>
          </a:prstGeom>
          <a:solidFill>
            <a:srgbClr val="FFFFFF">
              <a:alpha val="73420"/>
            </a:srgbClr>
          </a:solidFill>
          <a:ln>
            <a:noFill/>
          </a:ln>
        </p:spPr>
        <p:txBody>
          <a:bodyPr spcFirstLastPara="1" wrap="square" lIns="76400" tIns="76400" rIns="76400" bIns="764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69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89b59bf441_0_262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7" name="Google Shape;167;g389b59bf441_0_262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389b59bf441_0_262"/>
          <p:cNvPicPr preferRelativeResize="0"/>
          <p:nvPr/>
        </p:nvPicPr>
        <p:blipFill rotWithShape="1">
          <a:blip r:embed="rId4">
            <a:alphaModFix/>
          </a:blip>
          <a:srcRect l="22679" t="7671" r="5707" b="32487"/>
          <a:stretch/>
        </p:blipFill>
        <p:spPr>
          <a:xfrm>
            <a:off x="0" y="-24399"/>
            <a:ext cx="12192000" cy="6927248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389b59bf441_0_262"/>
          <p:cNvSpPr txBox="1"/>
          <p:nvPr/>
        </p:nvSpPr>
        <p:spPr>
          <a:xfrm>
            <a:off x="8766675" y="2101525"/>
            <a:ext cx="3026700" cy="1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práctica en aula</a:t>
            </a:r>
            <a:endParaRPr sz="4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89b59bf441_0_368"/>
          <p:cNvSpPr txBox="1"/>
          <p:nvPr/>
        </p:nvSpPr>
        <p:spPr>
          <a:xfrm>
            <a:off x="4706687" y="5902733"/>
            <a:ext cx="6418500" cy="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s-ES" sz="23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[Puede cambiar la foto por una de su establecimiento]</a:t>
            </a:r>
            <a:endParaRPr/>
          </a:p>
          <a:p>
            <a:pPr marL="342900" marR="0" lvl="0" indent="-21844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endParaRPr sz="2800" b="1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6" name="Google Shape;176;g389b59bf441_0_368" title="LOGO-COLO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25" y="322250"/>
            <a:ext cx="1908175" cy="96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389b59bf441_0_368"/>
          <p:cNvSpPr txBox="1"/>
          <p:nvPr/>
        </p:nvSpPr>
        <p:spPr>
          <a:xfrm>
            <a:off x="8766675" y="2101525"/>
            <a:ext cx="3026700" cy="1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práctica en aula</a:t>
            </a:r>
            <a:endParaRPr sz="4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8" name="Google Shape;178;g389b59bf441_0_368"/>
          <p:cNvSpPr/>
          <p:nvPr/>
        </p:nvSpPr>
        <p:spPr>
          <a:xfrm>
            <a:off x="2565149" y="2452925"/>
            <a:ext cx="6639000" cy="1651500"/>
          </a:xfrm>
          <a:prstGeom prst="roundRect">
            <a:avLst>
              <a:gd name="adj" fmla="val 16667"/>
            </a:avLst>
          </a:prstGeom>
          <a:solidFill>
            <a:srgbClr val="F5D8CB"/>
          </a:solidFill>
          <a:ln w="9525" cap="flat" cmpd="sng">
            <a:solidFill>
              <a:srgbClr val="FF4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latin typeface="Century Gothic"/>
                <a:ea typeface="Century Gothic"/>
                <a:cs typeface="Century Gothic"/>
                <a:sym typeface="Century Gothic"/>
              </a:rPr>
              <a:t>Aprendizaje 1</a:t>
            </a:r>
            <a:endParaRPr sz="18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mejora de la práctica si no hay aprendizaje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aprendizaje si no hay motivación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entury Gothic"/>
                <a:ea typeface="Century Gothic"/>
                <a:cs typeface="Century Gothic"/>
                <a:sym typeface="Century Gothic"/>
              </a:rPr>
              <a:t>No hay motivación si no hay participación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22</Slides>
  <Notes>22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Jose Miguel Riquelme Villarroel</cp:lastModifiedBy>
  <cp:revision>1</cp:revision>
  <dcterms:created xsi:type="dcterms:W3CDTF">2022-09-08T19:25:06Z</dcterms:created>
  <dcterms:modified xsi:type="dcterms:W3CDTF">2025-10-09T15:07:36Z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