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3"/>
  </p:notesMasterIdLst>
  <p:sldIdLst>
    <p:sldId id="256" r:id="rId2"/>
    <p:sldId id="279" r:id="rId3"/>
    <p:sldId id="257" r:id="rId4"/>
    <p:sldId id="258"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6"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280" r:id="rId36"/>
    <p:sldId id="281" r:id="rId37"/>
    <p:sldId id="282" r:id="rId38"/>
    <p:sldId id="283" r:id="rId39"/>
    <p:sldId id="284" r:id="rId40"/>
    <p:sldId id="277" r:id="rId41"/>
    <p:sldId id="278" r:id="rId4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32787"/>
    <p:restoredTop sz="90929"/>
  </p:normalViewPr>
  <p:slideViewPr>
    <p:cSldViewPr>
      <p:cViewPr varScale="1">
        <p:scale>
          <a:sx n="59" d="100"/>
          <a:sy n="59"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81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27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277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27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7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27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62E734A-84DB-4481-8CCA-B80BA35023B2}" type="slidenum">
              <a:rPr lang="en-US"/>
              <a:pPr/>
              <a:t>‹Nº›</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charset="0"/>
        <a:ea typeface="+mn-ea"/>
        <a:cs typeface="+mn-cs"/>
      </a:defRPr>
    </a:lvl1pPr>
    <a:lvl2pPr marL="457200" algn="l" rtl="0" fontAlgn="base">
      <a:spcBef>
        <a:spcPct val="30000"/>
      </a:spcBef>
      <a:spcAft>
        <a:spcPct val="0"/>
      </a:spcAft>
      <a:defRPr sz="1200" kern="1200">
        <a:solidFill>
          <a:schemeClr val="tx1"/>
        </a:solidFill>
        <a:latin typeface="Times" charset="0"/>
        <a:ea typeface="+mn-ea"/>
        <a:cs typeface="+mn-cs"/>
      </a:defRPr>
    </a:lvl2pPr>
    <a:lvl3pPr marL="914400" algn="l" rtl="0" fontAlgn="base">
      <a:spcBef>
        <a:spcPct val="30000"/>
      </a:spcBef>
      <a:spcAft>
        <a:spcPct val="0"/>
      </a:spcAft>
      <a:defRPr sz="1200" kern="1200">
        <a:solidFill>
          <a:schemeClr val="tx1"/>
        </a:solidFill>
        <a:latin typeface="Times" charset="0"/>
        <a:ea typeface="+mn-ea"/>
        <a:cs typeface="+mn-cs"/>
      </a:defRPr>
    </a:lvl3pPr>
    <a:lvl4pPr marL="1371600" algn="l" rtl="0" fontAlgn="base">
      <a:spcBef>
        <a:spcPct val="30000"/>
      </a:spcBef>
      <a:spcAft>
        <a:spcPct val="0"/>
      </a:spcAft>
      <a:defRPr sz="1200" kern="1200">
        <a:solidFill>
          <a:schemeClr val="tx1"/>
        </a:solidFill>
        <a:latin typeface="Times" charset="0"/>
        <a:ea typeface="+mn-ea"/>
        <a:cs typeface="+mn-cs"/>
      </a:defRPr>
    </a:lvl4pPr>
    <a:lvl5pPr marL="1828800" algn="l" rtl="0" fontAlgn="base">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CE5F38-1096-4912-B92D-397766D87DCA}" type="slidenum">
              <a:rPr lang="en-US"/>
              <a:pPr/>
              <a:t>18</a:t>
            </a:fld>
            <a:endParaRPr lang="en-US"/>
          </a:p>
        </p:txBody>
      </p:sp>
      <p:sp>
        <p:nvSpPr>
          <p:cNvPr id="3379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379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7FB406-54BA-4E59-B684-94C2908542CF}" type="slidenum">
              <a:rPr lang="en-US"/>
              <a:pPr/>
              <a:t>27</a:t>
            </a:fld>
            <a:endParaRPr lang="en-US"/>
          </a:p>
        </p:txBody>
      </p:sp>
      <p:sp>
        <p:nvSpPr>
          <p:cNvPr id="5222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22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As an example, we will present  benchmark II.</a:t>
            </a:r>
          </a:p>
          <a:p>
            <a:r>
              <a:rPr lang="en-US"/>
              <a:t>Point out that the team made an effort to conceptualize integrated public health.  We see the term ‘integrated’ in many policy documents, however it is rarely explained what exactly is included in the integrated.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76C048-6666-4FB8-9C7C-9FF95A091912}" type="slidenum">
              <a:rPr lang="en-US"/>
              <a:pPr/>
              <a:t>30</a:t>
            </a:fld>
            <a:endParaRPr lang="en-US"/>
          </a:p>
        </p:txBody>
      </p:sp>
      <p:sp>
        <p:nvSpPr>
          <p:cNvPr id="5632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63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9F5B19-0314-49E8-A4D5-DF17E8449BF8}" type="slidenum">
              <a:rPr lang="en-US"/>
              <a:pPr/>
              <a:t>31</a:t>
            </a:fld>
            <a:endParaRPr lang="en-US"/>
          </a:p>
        </p:txBody>
      </p:sp>
      <p:sp>
        <p:nvSpPr>
          <p:cNvPr id="5837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37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Relevant points to address.</a:t>
            </a:r>
          </a:p>
          <a:p>
            <a:endParaRPr lang="en-US"/>
          </a:p>
          <a:p>
            <a:r>
              <a:rPr lang="en-US"/>
              <a:t>Most doctors are men.</a:t>
            </a:r>
          </a:p>
          <a:p>
            <a:r>
              <a:rPr lang="en-US"/>
              <a:t>None of the doctors (including men and women) speak the native language.</a:t>
            </a:r>
          </a:p>
          <a:p>
            <a:endParaRPr lang="en-US"/>
          </a:p>
          <a:p>
            <a:r>
              <a:rPr lang="en-US"/>
              <a:t>The same pattern of non speaking the language is observed in the rest of the staff.</a:t>
            </a:r>
          </a:p>
          <a:p>
            <a:endParaRPr lang="en-US"/>
          </a:p>
          <a:p>
            <a:r>
              <a:rPr lang="en-US"/>
              <a:t>Community facilitators are the only one who speaks the language. However they are not directly employed by the Ministry of Health (only receive some funding during training activities) and mainly perform as a community health worker.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C20152-636C-403C-B65F-BA2A8F05694E}" type="slidenum">
              <a:rPr lang="en-US"/>
              <a:pPr/>
              <a:t>32</a:t>
            </a:fld>
            <a:endParaRPr lang="en-US"/>
          </a:p>
        </p:txBody>
      </p:sp>
      <p:sp>
        <p:nvSpPr>
          <p:cNvPr id="6041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4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F81ED9-0011-4476-B515-1B29FC1C1946}" type="slidenum">
              <a:rPr lang="en-US"/>
              <a:pPr/>
              <a:t>33</a:t>
            </a:fld>
            <a:endParaRPr lang="en-US"/>
          </a:p>
        </p:txBody>
      </p:sp>
      <p:sp>
        <p:nvSpPr>
          <p:cNvPr id="6246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46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22B7B3-DD43-44A1-BD29-53F4914826DE}" type="slidenum">
              <a:rPr lang="en-US"/>
              <a:pPr/>
              <a:t>34</a:t>
            </a:fld>
            <a:endParaRPr lang="en-US"/>
          </a:p>
        </p:txBody>
      </p:sp>
      <p:sp>
        <p:nvSpPr>
          <p:cNvPr id="6451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451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B4C57B-20D9-4CB1-A158-A2AA8F0DC79B}" type="slidenum">
              <a:rPr lang="en-US"/>
              <a:pPr/>
              <a:t>19</a:t>
            </a:fld>
            <a:endParaRPr lang="en-US"/>
          </a:p>
        </p:txBody>
      </p:sp>
      <p:sp>
        <p:nvSpPr>
          <p:cNvPr id="3584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584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14DC1A-4B6B-4C3C-B92D-28AB629FB280}" type="slidenum">
              <a:rPr lang="en-US"/>
              <a:pPr/>
              <a:t>20</a:t>
            </a:fld>
            <a:endParaRPr lang="en-US"/>
          </a:p>
        </p:txBody>
      </p:sp>
      <p:sp>
        <p:nvSpPr>
          <p:cNvPr id="3789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789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9A8341-68FF-4355-9A58-B856CDD33D48}" type="slidenum">
              <a:rPr lang="en-US"/>
              <a:pPr/>
              <a:t>21</a:t>
            </a:fld>
            <a:endParaRPr lang="en-US"/>
          </a:p>
        </p:txBody>
      </p:sp>
      <p:sp>
        <p:nvSpPr>
          <p:cNvPr id="3993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93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C1AEC2-1F03-493B-A959-B6A6806C04E9}" type="slidenum">
              <a:rPr lang="en-US"/>
              <a:pPr/>
              <a:t>22</a:t>
            </a:fld>
            <a:endParaRPr lang="en-US"/>
          </a:p>
        </p:txBody>
      </p:sp>
      <p:sp>
        <p:nvSpPr>
          <p:cNvPr id="4198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198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11D734-B200-4204-B442-4EE48F9B91AA}" type="slidenum">
              <a:rPr lang="en-US"/>
              <a:pPr/>
              <a:t>23</a:t>
            </a:fld>
            <a:endParaRPr lang="en-US"/>
          </a:p>
        </p:txBody>
      </p:sp>
      <p:sp>
        <p:nvSpPr>
          <p:cNvPr id="4403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40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The purpose of the index was to use a tool based on routine information. </a:t>
            </a:r>
          </a:p>
          <a:p>
            <a:r>
              <a:rPr lang="en-US"/>
              <a:t>The idea was to identify those districts where coverage for basic services is low as compared to the rest of the districts. </a:t>
            </a:r>
          </a:p>
          <a:p>
            <a:endParaRPr lang="en-US"/>
          </a:p>
          <a:p>
            <a:r>
              <a:rPr lang="en-US"/>
              <a:t>Rationale:</a:t>
            </a:r>
          </a:p>
          <a:p>
            <a:r>
              <a:rPr lang="en-US"/>
              <a:t>The lowest the coeficient, the greater the need of the population to receive basic health care services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246AB1-46BB-442D-B18C-20E6B291ABBC}" type="slidenum">
              <a:rPr lang="en-US"/>
              <a:pPr/>
              <a:t>24</a:t>
            </a:fld>
            <a:endParaRPr lang="en-US"/>
          </a:p>
        </p:txBody>
      </p:sp>
      <p:sp>
        <p:nvSpPr>
          <p:cNvPr id="4608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60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The purpose is to analyze the distribution of basic resources with the districts. The tool uses routine information from health facilities. </a:t>
            </a:r>
          </a:p>
          <a:p>
            <a:endParaRPr lang="en-US"/>
          </a:p>
          <a:p>
            <a:r>
              <a:rPr lang="en-US"/>
              <a:t>Rationale,</a:t>
            </a:r>
          </a:p>
          <a:p>
            <a:r>
              <a:rPr lang="en-US"/>
              <a:t>The higher the coeficient, the more resources a district receives as compared to the rest of the districts.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5D90B7-F14B-4D55-BE7C-81FC06BAE7BA}" type="slidenum">
              <a:rPr lang="en-US"/>
              <a:pPr/>
              <a:t>25</a:t>
            </a:fld>
            <a:endParaRPr lang="en-US"/>
          </a:p>
        </p:txBody>
      </p:sp>
      <p:sp>
        <p:nvSpPr>
          <p:cNvPr id="4813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81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The table compares the coeficients for both, index for the priority in delivering health services and the index of resources received.</a:t>
            </a:r>
          </a:p>
          <a:p>
            <a:r>
              <a:rPr lang="en-US"/>
              <a:t>Under  an  equity approach, one would expect that both coeficients are simmilar, for instance, a district with a high IPSS (priority for health services) should present a high IR (resources received).   The table shows that this is not the case and that a trend can be identified that is contrary to an equity approach. The worse-off districts (high IPSS) receive less resources (low IR)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88FAC6-3DE8-485C-A496-739E8C35F1C7}" type="slidenum">
              <a:rPr lang="en-US"/>
              <a:pPr/>
              <a:t>26</a:t>
            </a:fld>
            <a:endParaRPr lang="en-US"/>
          </a:p>
        </p:txBody>
      </p:sp>
      <p:sp>
        <p:nvSpPr>
          <p:cNvPr id="5017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This graph explains the anti-equity trend that was explained before.  The first two districts received resources lower than expected based on their priority for health services delivery. At the other extreme we can see districts that received more resources that they should have received (based on the priority for health services).</a:t>
            </a:r>
          </a:p>
          <a:p>
            <a:endParaRPr lang="en-US"/>
          </a:p>
          <a:p>
            <a:r>
              <a:rPr lang="en-US"/>
              <a:t>The above analysis helped the research team to introduce the relevance of the benchmarks.  We presented the benchmarks as a tool that could help to explain some of the factors that play a role in the observed inequities and low coverage.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2D17D64C-E7E6-4921-9371-7CBE895EF537}" type="slidenum">
              <a:rPr lang="en-US"/>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0E8D72E9-53B5-474A-8D05-93F2E394E08D}"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A6A33D1C-9C11-4C55-9621-300E55A8C463}" type="slidenum">
              <a:rPr lang="en-US"/>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685800" y="1981200"/>
            <a:ext cx="7772400" cy="4114800"/>
          </a:xfrm>
        </p:spPr>
        <p:txBody>
          <a:bodyPr/>
          <a:lstStyle/>
          <a:p>
            <a:endParaRPr lang="es-CL"/>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n-U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fld id="{26FD41B8-A054-4697-BCAC-C1461285D627}"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C3F80C35-B40A-4FD5-9E88-933E15EE84AC}"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A157B431-43AF-41C1-A95E-2C1FD428BBC2}"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17FF9341-B2F7-4D75-B414-8509DD643C57}"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666ABBD8-C502-4D90-85AE-612313406EEA}"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DA4435EE-1561-4D0F-B094-4B3EF7DECB5D}"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6AE36A63-690B-4A67-B737-66387D173D66}"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57D7AEC4-AB95-4FA4-8267-6851127E41FA}"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91460F93-1B88-4927-964F-A2F617BBFD48}"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E81FF33-EDEE-455F-8BF5-DD4299D7E3D7}"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charset="0"/>
        </a:defRPr>
      </a:lvl2pPr>
      <a:lvl3pPr algn="ctr" rtl="0" fontAlgn="base">
        <a:spcBef>
          <a:spcPct val="0"/>
        </a:spcBef>
        <a:spcAft>
          <a:spcPct val="0"/>
        </a:spcAft>
        <a:defRPr sz="4400">
          <a:solidFill>
            <a:schemeClr val="tx2"/>
          </a:solidFill>
          <a:latin typeface="Times" charset="0"/>
        </a:defRPr>
      </a:lvl3pPr>
      <a:lvl4pPr algn="ctr" rtl="0" fontAlgn="base">
        <a:spcBef>
          <a:spcPct val="0"/>
        </a:spcBef>
        <a:spcAft>
          <a:spcPct val="0"/>
        </a:spcAft>
        <a:defRPr sz="4400">
          <a:solidFill>
            <a:schemeClr val="tx2"/>
          </a:solidFill>
          <a:latin typeface="Times" charset="0"/>
        </a:defRPr>
      </a:lvl4pPr>
      <a:lvl5pPr algn="ctr" rtl="0" fontAlgn="base">
        <a:spcBef>
          <a:spcPct val="0"/>
        </a:spcBef>
        <a:spcAft>
          <a:spcPct val="0"/>
        </a:spcAft>
        <a:defRPr sz="4400">
          <a:solidFill>
            <a:schemeClr val="tx2"/>
          </a:solidFill>
          <a:latin typeface="Times" charset="0"/>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Ndaniels@hsph.harvard.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Gr_fico_de_Microsoft_Office_Excel1.xls"/></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Hoja_de_c_lculo_de_Microsoft_Office_Excel_97-20032.xls"/></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Gr_fico_de_Microsoft_Office_Excel3.xls"/></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295400"/>
            <a:ext cx="7772400" cy="2438400"/>
          </a:xfrm>
        </p:spPr>
        <p:txBody>
          <a:bodyPr/>
          <a:lstStyle/>
          <a:p>
            <a:r>
              <a:rPr lang="en-US"/>
              <a:t>Benchmarks of Fairness for Health Sector Reform in Developing Countries: Overview and Latin American Applications</a:t>
            </a:r>
          </a:p>
        </p:txBody>
      </p:sp>
      <p:sp>
        <p:nvSpPr>
          <p:cNvPr id="2051" name="Rectangle 3"/>
          <p:cNvSpPr>
            <a:spLocks noGrp="1" noChangeArrowheads="1"/>
          </p:cNvSpPr>
          <p:nvPr>
            <p:ph type="subTitle" idx="1"/>
          </p:nvPr>
        </p:nvSpPr>
        <p:spPr>
          <a:xfrm>
            <a:off x="1371600" y="3886200"/>
            <a:ext cx="6553200" cy="2286000"/>
          </a:xfrm>
        </p:spPr>
        <p:txBody>
          <a:bodyPr/>
          <a:lstStyle/>
          <a:p>
            <a:r>
              <a:rPr lang="en-US"/>
              <a:t>Norman Daniels</a:t>
            </a:r>
          </a:p>
          <a:p>
            <a:r>
              <a:rPr lang="en-US"/>
              <a:t>PIH, HSPH</a:t>
            </a:r>
          </a:p>
          <a:p>
            <a:r>
              <a:rPr lang="en-US">
                <a:hlinkClick r:id="rId2"/>
              </a:rPr>
              <a:t>Ndaniels@hsph.harvard.edu</a:t>
            </a:r>
            <a:endParaRPr lang="en-US"/>
          </a:p>
          <a:p>
            <a:r>
              <a:rPr lang="en-US"/>
              <a:t>Santiago, Chile, Jan 16, 2004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zh-CN">
                <a:ea typeface="SimSun" pitchFamily="2" charset="-122"/>
              </a:rPr>
              <a:t>B6: Efficacy, efficiency and quality of health care</a:t>
            </a:r>
          </a:p>
        </p:txBody>
      </p:sp>
      <p:sp>
        <p:nvSpPr>
          <p:cNvPr id="13315" name="Rectangle 3"/>
          <p:cNvSpPr>
            <a:spLocks noGrp="1" noChangeArrowheads="1"/>
          </p:cNvSpPr>
          <p:nvPr>
            <p:ph type="body" idx="1"/>
          </p:nvPr>
        </p:nvSpPr>
        <p:spPr/>
        <p:txBody>
          <a:bodyPr/>
          <a:lstStyle/>
          <a:p>
            <a:r>
              <a:rPr lang="en-US" altLang="zh-CN" sz="2400">
                <a:ea typeface="SimSun" pitchFamily="2" charset="-122"/>
              </a:rPr>
              <a:t>Primary health care focus</a:t>
            </a:r>
          </a:p>
          <a:p>
            <a:pPr lvl="1"/>
            <a:r>
              <a:rPr lang="en-US" altLang="zh-CN" sz="2000">
                <a:ea typeface="SimSun" pitchFamily="2" charset="-122"/>
              </a:rPr>
              <a:t>Population based, outreach, community participation, integration with system, incentives, appropriate resource allocation</a:t>
            </a:r>
          </a:p>
          <a:p>
            <a:r>
              <a:rPr lang="en-US" altLang="zh-CN" sz="2400">
                <a:ea typeface="SimSun" pitchFamily="2" charset="-122"/>
              </a:rPr>
              <a:t>Implementation of evidence based practice</a:t>
            </a:r>
          </a:p>
          <a:p>
            <a:pPr lvl="1"/>
            <a:r>
              <a:rPr lang="en-US" altLang="zh-CN" sz="2000">
                <a:ea typeface="SimSun" pitchFamily="2" charset="-122"/>
              </a:rPr>
              <a:t>Health policies, public health, therapeutic interventions</a:t>
            </a:r>
          </a:p>
          <a:p>
            <a:r>
              <a:rPr lang="en-US" altLang="zh-CN" sz="2400">
                <a:ea typeface="SimSun" pitchFamily="2" charset="-122"/>
              </a:rPr>
              <a:t>Measures to improve quality</a:t>
            </a:r>
          </a:p>
          <a:p>
            <a:pPr lvl="1"/>
            <a:r>
              <a:rPr lang="en-US" altLang="zh-CN" sz="2000">
                <a:ea typeface="SimSun" pitchFamily="2" charset="-122"/>
              </a:rPr>
              <a:t>Regular assessment, accreditation, training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zh-CN">
                <a:ea typeface="SimSun" pitchFamily="2" charset="-122"/>
              </a:rPr>
              <a:t>B8: Democratic accountability and empowerment</a:t>
            </a:r>
          </a:p>
        </p:txBody>
      </p:sp>
      <p:sp>
        <p:nvSpPr>
          <p:cNvPr id="14339" name="Rectangle 3"/>
          <p:cNvSpPr>
            <a:spLocks noGrp="1" noChangeArrowheads="1"/>
          </p:cNvSpPr>
          <p:nvPr>
            <p:ph type="body" idx="1"/>
          </p:nvPr>
        </p:nvSpPr>
        <p:spPr/>
        <p:txBody>
          <a:bodyPr/>
          <a:lstStyle/>
          <a:p>
            <a:pPr>
              <a:lnSpc>
                <a:spcPct val="90000"/>
              </a:lnSpc>
            </a:pPr>
            <a:r>
              <a:rPr lang="en-US" altLang="zh-CN" sz="2800">
                <a:ea typeface="SimSun" pitchFamily="2" charset="-122"/>
              </a:rPr>
              <a:t>Explicit public detailed procedures for evaluating services, full public reports</a:t>
            </a:r>
          </a:p>
          <a:p>
            <a:pPr>
              <a:lnSpc>
                <a:spcPct val="90000"/>
              </a:lnSpc>
            </a:pPr>
            <a:r>
              <a:rPr lang="en-US" altLang="zh-CN" sz="2800">
                <a:ea typeface="SimSun" pitchFamily="2" charset="-122"/>
              </a:rPr>
              <a:t>Explicit deliberative procedures for resource allocation (accountability for reasonableness)</a:t>
            </a:r>
          </a:p>
          <a:p>
            <a:pPr>
              <a:lnSpc>
                <a:spcPct val="90000"/>
              </a:lnSpc>
            </a:pPr>
            <a:r>
              <a:rPr lang="en-US" altLang="zh-CN" sz="2800">
                <a:ea typeface="SimSun" pitchFamily="2" charset="-122"/>
              </a:rPr>
              <a:t>Fair grievance procedures, legal, non-legal</a:t>
            </a:r>
          </a:p>
          <a:p>
            <a:pPr>
              <a:lnSpc>
                <a:spcPct val="90000"/>
              </a:lnSpc>
            </a:pPr>
            <a:r>
              <a:rPr lang="en-US" altLang="zh-CN" sz="2800">
                <a:ea typeface="SimSun" pitchFamily="2" charset="-122"/>
              </a:rPr>
              <a:t>Global budgeting</a:t>
            </a:r>
          </a:p>
          <a:p>
            <a:pPr>
              <a:lnSpc>
                <a:spcPct val="90000"/>
              </a:lnSpc>
            </a:pPr>
            <a:r>
              <a:rPr lang="en-US" altLang="zh-CN" sz="2800">
                <a:ea typeface="SimSun" pitchFamily="2" charset="-122"/>
              </a:rPr>
              <a:t>Privacy protection</a:t>
            </a:r>
          </a:p>
          <a:p>
            <a:pPr>
              <a:lnSpc>
                <a:spcPct val="90000"/>
              </a:lnSpc>
            </a:pPr>
            <a:r>
              <a:rPr lang="en-US" altLang="zh-CN" sz="2800">
                <a:ea typeface="SimSun" pitchFamily="2" charset="-122"/>
              </a:rPr>
              <a:t>Enforcement of compliance with rules, laws</a:t>
            </a:r>
          </a:p>
          <a:p>
            <a:pPr>
              <a:lnSpc>
                <a:spcPct val="90000"/>
              </a:lnSpc>
            </a:pPr>
            <a:r>
              <a:rPr lang="en-US" altLang="zh-CN" sz="2800">
                <a:ea typeface="SimSun" pitchFamily="2" charset="-122"/>
              </a:rPr>
              <a:t>Strengthening civil society (advocacy, debate)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zh-CN">
                <a:ea typeface="SimSun" pitchFamily="2" charset="-122"/>
              </a:rPr>
              <a:t>Why is evidence base important?</a:t>
            </a:r>
          </a:p>
        </p:txBody>
      </p:sp>
      <p:sp>
        <p:nvSpPr>
          <p:cNvPr id="15363" name="Rectangle 3"/>
          <p:cNvSpPr>
            <a:spLocks noGrp="1" noChangeArrowheads="1"/>
          </p:cNvSpPr>
          <p:nvPr>
            <p:ph type="body" idx="1"/>
          </p:nvPr>
        </p:nvSpPr>
        <p:spPr/>
        <p:txBody>
          <a:bodyPr/>
          <a:lstStyle/>
          <a:p>
            <a:r>
              <a:rPr lang="en-US" altLang="zh-CN" sz="2400">
                <a:ea typeface="SimSun" pitchFamily="2" charset="-122"/>
              </a:rPr>
              <a:t>Evidence base makes evaluation objective</a:t>
            </a:r>
          </a:p>
          <a:p>
            <a:r>
              <a:rPr lang="en-US" altLang="zh-CN" sz="2400">
                <a:ea typeface="SimSun" pitchFamily="2" charset="-122"/>
              </a:rPr>
              <a:t>Making evaluation objective means:</a:t>
            </a:r>
          </a:p>
          <a:p>
            <a:pPr lvl="1"/>
            <a:r>
              <a:rPr lang="en-US" altLang="zh-CN" sz="2000">
                <a:ea typeface="SimSun" pitchFamily="2" charset="-122"/>
              </a:rPr>
              <a:t>Explicit interpretation of criteria</a:t>
            </a:r>
          </a:p>
          <a:p>
            <a:pPr lvl="1"/>
            <a:r>
              <a:rPr lang="en-US" altLang="zh-CN" sz="2000">
                <a:ea typeface="SimSun" pitchFamily="2" charset="-122"/>
              </a:rPr>
              <a:t>Explicit rules for assessing whether criteria met and the degree to which alternatives meet them</a:t>
            </a:r>
          </a:p>
          <a:p>
            <a:r>
              <a:rPr lang="en-US" altLang="zh-CN" sz="2400">
                <a:ea typeface="SimSun" pitchFamily="2" charset="-122"/>
              </a:rPr>
              <a:t>Objectivity provides basis for policy deliberation</a:t>
            </a:r>
          </a:p>
          <a:p>
            <a:pPr lvl="1"/>
            <a:r>
              <a:rPr lang="en-US" altLang="zh-CN" sz="2000">
                <a:ea typeface="SimSun" pitchFamily="2" charset="-122"/>
              </a:rPr>
              <a:t>Gives points of disagreement a focus that requires reasons and evidence</a:t>
            </a:r>
          </a:p>
          <a:p>
            <a:pPr lvl="1"/>
            <a:endParaRPr lang="en-US" altLang="zh-CN" sz="2000">
              <a:ea typeface="SimSun"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zh-CN">
                <a:ea typeface="SimSun" pitchFamily="2" charset="-122"/>
              </a:rPr>
              <a:t>Evidence Base: Components</a:t>
            </a:r>
          </a:p>
        </p:txBody>
      </p:sp>
      <p:sp>
        <p:nvSpPr>
          <p:cNvPr id="16387" name="Rectangle 3"/>
          <p:cNvSpPr>
            <a:spLocks noGrp="1" noChangeArrowheads="1"/>
          </p:cNvSpPr>
          <p:nvPr>
            <p:ph type="body" idx="1"/>
          </p:nvPr>
        </p:nvSpPr>
        <p:spPr/>
        <p:txBody>
          <a:bodyPr/>
          <a:lstStyle/>
          <a:p>
            <a:pPr>
              <a:lnSpc>
                <a:spcPct val="90000"/>
              </a:lnSpc>
            </a:pPr>
            <a:r>
              <a:rPr lang="en-US" altLang="zh-CN" sz="2400">
                <a:ea typeface="SimSun" pitchFamily="2" charset="-122"/>
              </a:rPr>
              <a:t>Adapted Criteria--convert generic benchmarks into country-specific tool</a:t>
            </a:r>
          </a:p>
          <a:p>
            <a:pPr lvl="1">
              <a:lnSpc>
                <a:spcPct val="90000"/>
              </a:lnSpc>
            </a:pPr>
            <a:r>
              <a:rPr lang="en-US" altLang="zh-CN" sz="2000">
                <a:ea typeface="SimSun" pitchFamily="2" charset="-122"/>
              </a:rPr>
              <a:t>Reflect purpose of application</a:t>
            </a:r>
          </a:p>
          <a:p>
            <a:pPr lvl="1">
              <a:lnSpc>
                <a:spcPct val="90000"/>
              </a:lnSpc>
            </a:pPr>
            <a:r>
              <a:rPr lang="en-US" altLang="zh-CN" sz="2000">
                <a:ea typeface="SimSun" pitchFamily="2" charset="-122"/>
              </a:rPr>
              <a:t>Reflect local conditions</a:t>
            </a:r>
          </a:p>
          <a:p>
            <a:pPr>
              <a:lnSpc>
                <a:spcPct val="90000"/>
              </a:lnSpc>
            </a:pPr>
            <a:r>
              <a:rPr lang="en-US" altLang="zh-CN" sz="2400">
                <a:ea typeface="SimSun" pitchFamily="2" charset="-122"/>
              </a:rPr>
              <a:t>Indicators</a:t>
            </a:r>
          </a:p>
          <a:p>
            <a:pPr lvl="1">
              <a:lnSpc>
                <a:spcPct val="90000"/>
              </a:lnSpc>
            </a:pPr>
            <a:r>
              <a:rPr lang="en-US" altLang="zh-CN" sz="2000">
                <a:ea typeface="SimSun" pitchFamily="2" charset="-122"/>
              </a:rPr>
              <a:t>Outcomes</a:t>
            </a:r>
          </a:p>
          <a:p>
            <a:pPr lvl="1">
              <a:lnSpc>
                <a:spcPct val="90000"/>
              </a:lnSpc>
            </a:pPr>
            <a:r>
              <a:rPr lang="en-US" altLang="zh-CN" sz="2000">
                <a:ea typeface="SimSun" pitchFamily="2" charset="-122"/>
              </a:rPr>
              <a:t>Process</a:t>
            </a:r>
          </a:p>
          <a:p>
            <a:pPr lvl="1">
              <a:lnSpc>
                <a:spcPct val="90000"/>
              </a:lnSpc>
            </a:pPr>
            <a:r>
              <a:rPr lang="en-US" altLang="zh-CN" sz="2000">
                <a:ea typeface="SimSun" pitchFamily="2" charset="-122"/>
              </a:rPr>
              <a:t>revisability</a:t>
            </a:r>
          </a:p>
          <a:p>
            <a:pPr>
              <a:lnSpc>
                <a:spcPct val="90000"/>
              </a:lnSpc>
            </a:pPr>
            <a:r>
              <a:rPr lang="en-US" altLang="zh-CN" sz="2400">
                <a:ea typeface="SimSun" pitchFamily="2" charset="-122"/>
              </a:rPr>
              <a:t>Scoring rules</a:t>
            </a:r>
          </a:p>
          <a:p>
            <a:pPr lvl="1">
              <a:lnSpc>
                <a:spcPct val="90000"/>
              </a:lnSpc>
            </a:pPr>
            <a:r>
              <a:rPr lang="en-US" altLang="zh-CN" sz="2000">
                <a:ea typeface="SimSun" pitchFamily="2" charset="-122"/>
              </a:rPr>
              <a:t>Connect indicators to scale of evaluation</a:t>
            </a:r>
          </a:p>
          <a:p>
            <a:pPr lvl="1">
              <a:lnSpc>
                <a:spcPct val="90000"/>
              </a:lnSpc>
            </a:pPr>
            <a:r>
              <a:rPr lang="en-US" altLang="zh-CN" sz="2000">
                <a:ea typeface="SimSun" pitchFamily="2" charset="-122"/>
              </a:rPr>
              <a:t>Specify in advance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tLang="zh-CN">
                <a:ea typeface="SimSun" pitchFamily="2" charset="-122"/>
              </a:rPr>
              <a:t>Process of selecting indicators</a:t>
            </a:r>
          </a:p>
        </p:txBody>
      </p:sp>
      <p:sp>
        <p:nvSpPr>
          <p:cNvPr id="17411" name="Rectangle 3"/>
          <p:cNvSpPr>
            <a:spLocks noGrp="1" noChangeArrowheads="1"/>
          </p:cNvSpPr>
          <p:nvPr>
            <p:ph type="body" idx="1"/>
          </p:nvPr>
        </p:nvSpPr>
        <p:spPr/>
        <p:txBody>
          <a:bodyPr/>
          <a:lstStyle/>
          <a:p>
            <a:pPr>
              <a:lnSpc>
                <a:spcPct val="90000"/>
              </a:lnSpc>
            </a:pPr>
            <a:r>
              <a:rPr lang="en-US" altLang="zh-CN" sz="2400">
                <a:ea typeface="SimSun" pitchFamily="2" charset="-122"/>
              </a:rPr>
              <a:t>Clarity about purpose</a:t>
            </a:r>
          </a:p>
          <a:p>
            <a:pPr>
              <a:lnSpc>
                <a:spcPct val="90000"/>
              </a:lnSpc>
            </a:pPr>
            <a:r>
              <a:rPr lang="en-US" altLang="zh-CN" sz="2400">
                <a:ea typeface="SimSun" pitchFamily="2" charset="-122"/>
              </a:rPr>
              <a:t>Type of criterion determines type of indicator</a:t>
            </a:r>
          </a:p>
          <a:p>
            <a:pPr lvl="1">
              <a:lnSpc>
                <a:spcPct val="90000"/>
              </a:lnSpc>
            </a:pPr>
            <a:r>
              <a:rPr lang="en-US" altLang="zh-CN" sz="2000">
                <a:ea typeface="SimSun" pitchFamily="2" charset="-122"/>
              </a:rPr>
              <a:t>Outcomes vs process indicator appropriate</a:t>
            </a:r>
          </a:p>
          <a:p>
            <a:pPr lvl="1">
              <a:lnSpc>
                <a:spcPct val="90000"/>
              </a:lnSpc>
            </a:pPr>
            <a:r>
              <a:rPr lang="en-US" altLang="zh-CN" sz="2000">
                <a:ea typeface="SimSun" pitchFamily="2" charset="-122"/>
              </a:rPr>
              <a:t>Standard vs invented for purpose</a:t>
            </a:r>
          </a:p>
          <a:p>
            <a:pPr lvl="1">
              <a:lnSpc>
                <a:spcPct val="90000"/>
              </a:lnSpc>
            </a:pPr>
            <a:r>
              <a:rPr lang="en-US" altLang="zh-CN" sz="2000">
                <a:ea typeface="SimSun" pitchFamily="2" charset="-122"/>
              </a:rPr>
              <a:t>Requires clarity about mechanisms of reform</a:t>
            </a:r>
          </a:p>
          <a:p>
            <a:pPr>
              <a:lnSpc>
                <a:spcPct val="90000"/>
              </a:lnSpc>
            </a:pPr>
            <a:r>
              <a:rPr lang="en-US" altLang="zh-CN" sz="2400">
                <a:ea typeface="SimSun" pitchFamily="2" charset="-122"/>
              </a:rPr>
              <a:t>Availability of information</a:t>
            </a:r>
          </a:p>
          <a:p>
            <a:pPr>
              <a:lnSpc>
                <a:spcPct val="90000"/>
              </a:lnSpc>
            </a:pPr>
            <a:r>
              <a:rPr lang="en-US" altLang="zh-CN" sz="2400">
                <a:ea typeface="SimSun" pitchFamily="2" charset="-122"/>
              </a:rPr>
              <a:t>Consultation with experts</a:t>
            </a:r>
          </a:p>
          <a:p>
            <a:pPr>
              <a:lnSpc>
                <a:spcPct val="90000"/>
              </a:lnSpc>
            </a:pPr>
            <a:r>
              <a:rPr lang="en-US" altLang="zh-CN" sz="2400">
                <a:ea typeface="SimSun" pitchFamily="2" charset="-122"/>
              </a:rPr>
              <a:t>Final selection in light of tentative scoring rules</a:t>
            </a:r>
          </a:p>
          <a:p>
            <a:pPr>
              <a:lnSpc>
                <a:spcPct val="90000"/>
              </a:lnSpc>
            </a:pPr>
            <a:r>
              <a:rPr lang="en-US" altLang="zh-CN" sz="2400">
                <a:ea typeface="SimSun" pitchFamily="2" charset="-122"/>
              </a:rPr>
              <a:t>Further revision in light of field testing</a:t>
            </a:r>
          </a:p>
          <a:p>
            <a:pPr lvl="1">
              <a:lnSpc>
                <a:spcPct val="90000"/>
              </a:lnSpc>
            </a:pPr>
            <a:endParaRPr lang="en-US" altLang="zh-CN" sz="2000">
              <a:ea typeface="SimSun"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152400" y="304800"/>
            <a:ext cx="7772400" cy="1143000"/>
          </a:xfrm>
          <a:prstGeom prst="rect">
            <a:avLst/>
          </a:prstGeom>
          <a:noFill/>
          <a:ln w="9525">
            <a:noFill/>
            <a:miter lim="800000"/>
            <a:headEnd/>
            <a:tailEnd/>
          </a:ln>
          <a:effectLst/>
        </p:spPr>
        <p:txBody>
          <a:bodyPr lIns="92075" tIns="46038" rIns="92075" bIns="46038" anchor="ctr"/>
          <a:lstStyle/>
          <a:p>
            <a:r>
              <a:rPr lang="en-US" altLang="zh-CN">
                <a:ea typeface="SimSun" pitchFamily="2" charset="-122"/>
              </a:rPr>
              <a:t>Scoring Benchmarks</a:t>
            </a:r>
          </a:p>
        </p:txBody>
      </p:sp>
      <p:sp>
        <p:nvSpPr>
          <p:cNvPr id="18435" name="Rectangle 3"/>
          <p:cNvSpPr>
            <a:spLocks noChangeArrowheads="1"/>
          </p:cNvSpPr>
          <p:nvPr/>
        </p:nvSpPr>
        <p:spPr bwMode="auto">
          <a:xfrm>
            <a:off x="152400" y="1466850"/>
            <a:ext cx="7772400" cy="4114800"/>
          </a:xfrm>
          <a:prstGeom prst="rect">
            <a:avLst/>
          </a:prstGeom>
          <a:noFill/>
          <a:ln w="9525">
            <a:noFill/>
            <a:miter lim="800000"/>
            <a:headEnd/>
            <a:tailEnd/>
          </a:ln>
          <a:effectLst/>
        </p:spPr>
        <p:txBody>
          <a:bodyPr lIns="92075" tIns="46038" rIns="92075" bIns="46038"/>
          <a:lstStyle/>
          <a:p>
            <a:r>
              <a:rPr lang="en-US" altLang="zh-CN">
                <a:ea typeface="SimSun" pitchFamily="2" charset="-122"/>
              </a:rPr>
              <a:t>Reform relative to status quo</a:t>
            </a:r>
          </a:p>
          <a:p>
            <a:endParaRPr lang="en-US" altLang="zh-CN">
              <a:ea typeface="SimSun" pitchFamily="2" charset="-122"/>
            </a:endParaRPr>
          </a:p>
          <a:p>
            <a:endParaRPr lang="en-US" altLang="zh-CN">
              <a:ea typeface="SimSun" pitchFamily="2" charset="-122"/>
            </a:endParaRPr>
          </a:p>
          <a:p>
            <a:r>
              <a:rPr lang="en-US" altLang="zh-CN">
                <a:ea typeface="SimSun" pitchFamily="2" charset="-122"/>
              </a:rPr>
              <a:t>  -5				0		         +5</a:t>
            </a:r>
          </a:p>
          <a:p>
            <a:endParaRPr lang="en-US" altLang="zh-CN">
              <a:ea typeface="SimSun" pitchFamily="2" charset="-122"/>
            </a:endParaRPr>
          </a:p>
          <a:p>
            <a:endParaRPr lang="en-US" altLang="zh-CN">
              <a:ea typeface="SimSun" pitchFamily="2" charset="-122"/>
            </a:endParaRPr>
          </a:p>
          <a:p>
            <a:r>
              <a:rPr lang="en-US" altLang="zh-CN">
                <a:ea typeface="SimSun" pitchFamily="2" charset="-122"/>
              </a:rPr>
              <a:t>Or use qualitative symbols,  --- or +++</a:t>
            </a:r>
          </a:p>
        </p:txBody>
      </p:sp>
      <p:sp>
        <p:nvSpPr>
          <p:cNvPr id="18436" name="AutoShape 4"/>
          <p:cNvSpPr>
            <a:spLocks noChangeArrowheads="1"/>
          </p:cNvSpPr>
          <p:nvPr/>
        </p:nvSpPr>
        <p:spPr bwMode="auto">
          <a:xfrm>
            <a:off x="1828800" y="3524250"/>
            <a:ext cx="990600" cy="76200"/>
          </a:xfrm>
          <a:prstGeom prst="leftArrow">
            <a:avLst>
              <a:gd name="adj1" fmla="val 50000"/>
              <a:gd name="adj2" fmla="val 325000"/>
            </a:avLst>
          </a:prstGeom>
          <a:solidFill>
            <a:schemeClr val="accent1"/>
          </a:solidFill>
          <a:ln w="12700" cap="sq">
            <a:solidFill>
              <a:schemeClr val="tx1"/>
            </a:solidFill>
            <a:miter lim="800000"/>
            <a:headEnd type="none" w="sm" len="sm"/>
            <a:tailEnd type="none" w="sm" len="sm"/>
          </a:ln>
          <a:effectLst/>
        </p:spPr>
        <p:txBody>
          <a:bodyPr wrap="none" anchor="ctr"/>
          <a:lstStyle/>
          <a:p>
            <a:endParaRPr lang="es-CL"/>
          </a:p>
        </p:txBody>
      </p:sp>
      <p:sp>
        <p:nvSpPr>
          <p:cNvPr id="18437" name="AutoShape 5"/>
          <p:cNvSpPr>
            <a:spLocks noChangeArrowheads="1"/>
          </p:cNvSpPr>
          <p:nvPr/>
        </p:nvSpPr>
        <p:spPr bwMode="auto">
          <a:xfrm>
            <a:off x="1752600" y="3371850"/>
            <a:ext cx="976313" cy="485775"/>
          </a:xfrm>
          <a:prstGeom prst="leftArrow">
            <a:avLst>
              <a:gd name="adj1" fmla="val 50000"/>
              <a:gd name="adj2" fmla="val 50245"/>
            </a:avLst>
          </a:prstGeom>
          <a:solidFill>
            <a:schemeClr val="accent1"/>
          </a:solidFill>
          <a:ln w="12700" cap="sq">
            <a:solidFill>
              <a:schemeClr val="tx1"/>
            </a:solidFill>
            <a:miter lim="800000"/>
            <a:headEnd type="none" w="sm" len="sm"/>
            <a:tailEnd type="none" w="sm" len="sm"/>
          </a:ln>
          <a:effectLst/>
        </p:spPr>
        <p:txBody>
          <a:bodyPr wrap="none" anchor="ctr"/>
          <a:lstStyle/>
          <a:p>
            <a:endParaRPr lang="es-CL"/>
          </a:p>
        </p:txBody>
      </p:sp>
      <p:sp>
        <p:nvSpPr>
          <p:cNvPr id="18438" name="AutoShape 6"/>
          <p:cNvSpPr>
            <a:spLocks noChangeArrowheads="1"/>
          </p:cNvSpPr>
          <p:nvPr/>
        </p:nvSpPr>
        <p:spPr bwMode="auto">
          <a:xfrm>
            <a:off x="5181600" y="3524250"/>
            <a:ext cx="990600" cy="76200"/>
          </a:xfrm>
          <a:prstGeom prst="rightArrow">
            <a:avLst>
              <a:gd name="adj1" fmla="val 50000"/>
              <a:gd name="adj2" fmla="val 325000"/>
            </a:avLst>
          </a:prstGeom>
          <a:solidFill>
            <a:schemeClr val="accent1"/>
          </a:solidFill>
          <a:ln w="12700" cap="sq">
            <a:solidFill>
              <a:schemeClr val="tx1"/>
            </a:solidFill>
            <a:miter lim="800000"/>
            <a:headEnd type="none" w="sm" len="sm"/>
            <a:tailEnd type="none" w="sm" len="sm"/>
          </a:ln>
          <a:effectLst/>
        </p:spPr>
        <p:txBody>
          <a:bodyPr wrap="none" anchor="ctr"/>
          <a:lstStyle/>
          <a:p>
            <a:endParaRPr lang="es-CL"/>
          </a:p>
        </p:txBody>
      </p:sp>
      <p:sp>
        <p:nvSpPr>
          <p:cNvPr id="18439" name="AutoShape 7"/>
          <p:cNvSpPr>
            <a:spLocks noChangeArrowheads="1"/>
          </p:cNvSpPr>
          <p:nvPr/>
        </p:nvSpPr>
        <p:spPr bwMode="auto">
          <a:xfrm>
            <a:off x="5257800" y="3371850"/>
            <a:ext cx="976313" cy="485775"/>
          </a:xfrm>
          <a:prstGeom prst="rightArrow">
            <a:avLst>
              <a:gd name="adj1" fmla="val 50000"/>
              <a:gd name="adj2" fmla="val 50245"/>
            </a:avLst>
          </a:prstGeom>
          <a:solidFill>
            <a:schemeClr val="accent1"/>
          </a:solidFill>
          <a:ln w="12700" cap="sq">
            <a:solidFill>
              <a:schemeClr val="tx1"/>
            </a:solidFill>
            <a:miter lim="800000"/>
            <a:headEnd type="none" w="sm" len="sm"/>
            <a:tailEnd type="none" w="sm" len="sm"/>
          </a:ln>
          <a:effectLst/>
        </p:spPr>
        <p:txBody>
          <a:bodyPr wrap="none" anchor="ctr"/>
          <a:lstStyle/>
          <a:p>
            <a:endParaRPr lang="es-CL"/>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zh-CN">
                <a:ea typeface="SimSun" pitchFamily="2" charset="-122"/>
              </a:rPr>
              <a:t>Scoring Rules: General Points</a:t>
            </a:r>
          </a:p>
        </p:txBody>
      </p:sp>
      <p:sp>
        <p:nvSpPr>
          <p:cNvPr id="19459" name="Rectangle 3"/>
          <p:cNvSpPr>
            <a:spLocks noGrp="1" noChangeArrowheads="1"/>
          </p:cNvSpPr>
          <p:nvPr>
            <p:ph type="body" idx="1"/>
          </p:nvPr>
        </p:nvSpPr>
        <p:spPr/>
        <p:txBody>
          <a:bodyPr/>
          <a:lstStyle/>
          <a:p>
            <a:pPr>
              <a:lnSpc>
                <a:spcPct val="90000"/>
              </a:lnSpc>
            </a:pPr>
            <a:r>
              <a:rPr lang="en-US" altLang="zh-CN">
                <a:ea typeface="SimSun" pitchFamily="2" charset="-122"/>
              </a:rPr>
              <a:t>Map indicator results onto </a:t>
            </a:r>
            <a:r>
              <a:rPr lang="en-US" altLang="zh-CN" b="1" i="1">
                <a:ea typeface="SimSun" pitchFamily="2" charset="-122"/>
              </a:rPr>
              <a:t>ordinal scale</a:t>
            </a:r>
            <a:r>
              <a:rPr lang="en-US" altLang="zh-CN">
                <a:ea typeface="SimSun" pitchFamily="2" charset="-122"/>
              </a:rPr>
              <a:t> of reform outcomes</a:t>
            </a:r>
          </a:p>
          <a:p>
            <a:pPr>
              <a:lnSpc>
                <a:spcPct val="90000"/>
              </a:lnSpc>
            </a:pPr>
            <a:r>
              <a:rPr lang="en-US" altLang="zh-CN">
                <a:ea typeface="SimSun" pitchFamily="2" charset="-122"/>
              </a:rPr>
              <a:t>Final selection of indicators should be done as scoring rules are developed, so refinements can be made</a:t>
            </a:r>
          </a:p>
          <a:p>
            <a:pPr>
              <a:lnSpc>
                <a:spcPct val="90000"/>
              </a:lnSpc>
            </a:pPr>
            <a:r>
              <a:rPr lang="en-US" altLang="zh-CN">
                <a:ea typeface="SimSun" pitchFamily="2" charset="-122"/>
              </a:rPr>
              <a:t>Scoring rules should be adopted prior to data collection to increase objectivity, but may have to be revised in light of problems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Two approaches to evidence</a:t>
            </a:r>
          </a:p>
        </p:txBody>
      </p:sp>
      <p:sp>
        <p:nvSpPr>
          <p:cNvPr id="22531" name="Rectangle 3"/>
          <p:cNvSpPr>
            <a:spLocks noGrp="1" noChangeArrowheads="1"/>
          </p:cNvSpPr>
          <p:nvPr>
            <p:ph type="body" sz="half" idx="1"/>
          </p:nvPr>
        </p:nvSpPr>
        <p:spPr/>
        <p:txBody>
          <a:bodyPr/>
          <a:lstStyle/>
          <a:p>
            <a:r>
              <a:rPr lang="en-US"/>
              <a:t>Thailand: survey of various groups judging based on discussion of evidence</a:t>
            </a:r>
          </a:p>
          <a:p>
            <a:r>
              <a:rPr lang="en-US"/>
              <a:t>Strengths: range of views, involvement of larger groups</a:t>
            </a:r>
          </a:p>
          <a:p>
            <a:r>
              <a:rPr lang="en-US"/>
              <a:t>Weakness: vaguer basis for judgment?</a:t>
            </a:r>
          </a:p>
        </p:txBody>
      </p:sp>
      <p:sp>
        <p:nvSpPr>
          <p:cNvPr id="22532" name="Rectangle 4"/>
          <p:cNvSpPr>
            <a:spLocks noGrp="1" noChangeArrowheads="1"/>
          </p:cNvSpPr>
          <p:nvPr>
            <p:ph type="body" sz="half" idx="2"/>
          </p:nvPr>
        </p:nvSpPr>
        <p:spPr/>
        <p:txBody>
          <a:bodyPr/>
          <a:lstStyle/>
          <a:p>
            <a:r>
              <a:rPr lang="en-US"/>
              <a:t>Guatemala, Cameroon:  team evaluation based on indicators, scoring rules</a:t>
            </a:r>
          </a:p>
          <a:p>
            <a:r>
              <a:rPr lang="en-US"/>
              <a:t>Strengths: clarity about evidence base for evaluation</a:t>
            </a:r>
          </a:p>
          <a:p>
            <a:r>
              <a:rPr lang="en-US"/>
              <a:t>Weakness: trained team, narrow input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457200"/>
            <a:ext cx="7772400" cy="1143000"/>
          </a:xfrm>
        </p:spPr>
        <p:txBody>
          <a:bodyPr/>
          <a:lstStyle/>
          <a:p>
            <a:r>
              <a:rPr lang="en-US"/>
              <a:t>Guatemala, Ecuador:</a:t>
            </a:r>
            <a:br>
              <a:rPr lang="en-US"/>
            </a:br>
            <a:r>
              <a:rPr lang="en-US"/>
              <a:t>Stage 1: Theoretical adaptation</a:t>
            </a:r>
          </a:p>
        </p:txBody>
      </p:sp>
      <p:sp>
        <p:nvSpPr>
          <p:cNvPr id="31747" name="Rectangle 3"/>
          <p:cNvSpPr>
            <a:spLocks noGrp="1" noChangeArrowheads="1"/>
          </p:cNvSpPr>
          <p:nvPr>
            <p:ph type="body" idx="1"/>
          </p:nvPr>
        </p:nvSpPr>
        <p:spPr>
          <a:xfrm>
            <a:off x="609600" y="1828800"/>
            <a:ext cx="7772400" cy="5029200"/>
          </a:xfrm>
        </p:spPr>
        <p:txBody>
          <a:bodyPr/>
          <a:lstStyle/>
          <a:p>
            <a:r>
              <a:rPr lang="en-US"/>
              <a:t>Conceptualizing public health</a:t>
            </a:r>
          </a:p>
          <a:p>
            <a:pPr lvl="1" algn="just" eaLnBrk="0" hangingPunct="0">
              <a:spcBef>
                <a:spcPct val="0"/>
              </a:spcBef>
            </a:pPr>
            <a:r>
              <a:rPr lang="en-US" sz="2000"/>
              <a:t>The set of actions implemented through a health care system which includes personal, collective, environmental and health promotion interventions. The delivery of services can be through public or private providers (with public funding) and its design and evaluation concerns  providers, financers (public and private) and regulators.</a:t>
            </a:r>
            <a:endParaRPr lang="en-US"/>
          </a:p>
          <a:p>
            <a:r>
              <a:rPr lang="en-US"/>
              <a:t>Output:</a:t>
            </a:r>
          </a:p>
          <a:p>
            <a:pPr lvl="1"/>
            <a:r>
              <a:rPr lang="en-US" sz="2000"/>
              <a:t>Working document with specific version adapted to the context of Guatemala and Ecuador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304800"/>
            <a:ext cx="7772400" cy="457200"/>
          </a:xfrm>
        </p:spPr>
        <p:txBody>
          <a:bodyPr/>
          <a:lstStyle/>
          <a:p>
            <a:r>
              <a:rPr lang="en-US" sz="3600"/>
              <a:t>Adapted benchmarks</a:t>
            </a:r>
          </a:p>
        </p:txBody>
      </p:sp>
      <p:sp>
        <p:nvSpPr>
          <p:cNvPr id="34819" name="Rectangle 3"/>
          <p:cNvSpPr>
            <a:spLocks noGrp="1" noChangeArrowheads="1"/>
          </p:cNvSpPr>
          <p:nvPr>
            <p:ph type="body" sz="half" idx="1"/>
          </p:nvPr>
        </p:nvSpPr>
        <p:spPr>
          <a:xfrm>
            <a:off x="685800" y="1066800"/>
            <a:ext cx="3810000" cy="5029200"/>
          </a:xfrm>
        </p:spPr>
        <p:txBody>
          <a:bodyPr/>
          <a:lstStyle/>
          <a:p>
            <a:pPr algn="just">
              <a:buFontTx/>
              <a:buNone/>
            </a:pPr>
            <a:r>
              <a:rPr lang="en-US" sz="1200" b="1" u="sng">
                <a:latin typeface="Palatino Linotype" pitchFamily="18" charset="0"/>
                <a:cs typeface="Times New Roman" pitchFamily="18" charset="0"/>
              </a:rPr>
              <a:t>Defined by Daniels et al (2000)</a:t>
            </a:r>
          </a:p>
          <a:p>
            <a:pPr algn="just">
              <a:buFontTx/>
              <a:buNone/>
            </a:pPr>
            <a:r>
              <a:rPr lang="en-US" sz="1400" b="1">
                <a:latin typeface="Palatino Linotype" pitchFamily="18" charset="0"/>
                <a:cs typeface="Times New Roman" pitchFamily="18" charset="0"/>
              </a:rPr>
              <a:t>Benchmark I: Intersectorial Public Health</a:t>
            </a:r>
            <a:endParaRPr lang="en-US" sz="1400">
              <a:latin typeface="Palatino Linotype" pitchFamily="18" charset="0"/>
              <a:cs typeface="Times New Roman" pitchFamily="18" charset="0"/>
            </a:endParaRPr>
          </a:p>
          <a:p>
            <a:pPr algn="just">
              <a:buFontTx/>
              <a:buNone/>
            </a:pPr>
            <a:r>
              <a:rPr lang="en-US" sz="1400" b="1">
                <a:latin typeface="Palatino Linotype" pitchFamily="18" charset="0"/>
                <a:cs typeface="Times New Roman" pitchFamily="18" charset="0"/>
              </a:rPr>
              <a:t>Benchmark II: Financial barriers to equitable access </a:t>
            </a:r>
            <a:endParaRPr lang="en-US" sz="1400">
              <a:latin typeface="Palatino Linotype" pitchFamily="18" charset="0"/>
              <a:cs typeface="Times New Roman" pitchFamily="18" charset="0"/>
            </a:endParaRPr>
          </a:p>
          <a:p>
            <a:pPr algn="just">
              <a:buFontTx/>
              <a:buNone/>
            </a:pPr>
            <a:r>
              <a:rPr lang="en-US" sz="1400" b="1">
                <a:latin typeface="Palatino Linotype" pitchFamily="18" charset="0"/>
                <a:cs typeface="Times New Roman" pitchFamily="18" charset="0"/>
              </a:rPr>
              <a:t>Benchmark III: Non financial barriers to access</a:t>
            </a:r>
            <a:endParaRPr lang="en-US" sz="1400">
              <a:latin typeface="Palatino Linotype" pitchFamily="18" charset="0"/>
              <a:cs typeface="Times New Roman" pitchFamily="18" charset="0"/>
            </a:endParaRPr>
          </a:p>
          <a:p>
            <a:pPr algn="just">
              <a:buFontTx/>
              <a:buNone/>
            </a:pPr>
            <a:r>
              <a:rPr lang="en-US" sz="1400" b="1">
                <a:latin typeface="Palatino Linotype" pitchFamily="18" charset="0"/>
              </a:rPr>
              <a:t>Benchmark I</a:t>
            </a:r>
            <a:r>
              <a:rPr lang="en-US" sz="1400" b="1">
                <a:latin typeface="Palatino Linotype" pitchFamily="18" charset="0"/>
                <a:cs typeface="Arial" charset="0"/>
              </a:rPr>
              <a:t>V: Comprehensiveness of benefits and tiering</a:t>
            </a:r>
            <a:endParaRPr lang="en-US" sz="1400" b="1">
              <a:latin typeface="Arial" charset="0"/>
              <a:cs typeface="Arial" charset="0"/>
            </a:endParaRPr>
          </a:p>
          <a:p>
            <a:pPr algn="just">
              <a:buFontTx/>
              <a:buNone/>
            </a:pPr>
            <a:r>
              <a:rPr lang="en-US" sz="1400" b="1">
                <a:latin typeface="Palatino Linotype" pitchFamily="18" charset="0"/>
                <a:cs typeface="Times New Roman" pitchFamily="18" charset="0"/>
              </a:rPr>
              <a:t>Benchmark V: Equitable financing</a:t>
            </a:r>
            <a:endParaRPr lang="en-US" sz="1400">
              <a:latin typeface="Palatino Linotype" pitchFamily="18" charset="0"/>
              <a:cs typeface="Times New Roman" pitchFamily="18" charset="0"/>
            </a:endParaRPr>
          </a:p>
          <a:p>
            <a:pPr algn="just">
              <a:buFontTx/>
              <a:buNone/>
            </a:pPr>
            <a:r>
              <a:rPr lang="en-US" sz="1400" b="1">
                <a:latin typeface="Palatino Linotype" pitchFamily="18" charset="0"/>
                <a:cs typeface="Times New Roman" pitchFamily="18" charset="0"/>
              </a:rPr>
              <a:t>Benchmark VI: Efficacy, efficiency and quality of care</a:t>
            </a:r>
            <a:endParaRPr lang="en-US" sz="1400">
              <a:latin typeface="Palatino Linotype" pitchFamily="18" charset="0"/>
              <a:cs typeface="Times New Roman" pitchFamily="18" charset="0"/>
            </a:endParaRPr>
          </a:p>
          <a:p>
            <a:pPr algn="just">
              <a:buFontTx/>
              <a:buNone/>
            </a:pPr>
            <a:r>
              <a:rPr lang="en-US" sz="1400" b="1">
                <a:latin typeface="Palatino Linotype" pitchFamily="18" charset="0"/>
                <a:cs typeface="Times New Roman" pitchFamily="18" charset="0"/>
              </a:rPr>
              <a:t>Benchmark  VII: Administrative efficiency</a:t>
            </a:r>
            <a:endParaRPr lang="en-US" sz="1400">
              <a:latin typeface="Palatino Linotype" pitchFamily="18" charset="0"/>
              <a:cs typeface="Times New Roman" pitchFamily="18" charset="0"/>
            </a:endParaRPr>
          </a:p>
          <a:p>
            <a:pPr algn="just">
              <a:buFontTx/>
              <a:buNone/>
            </a:pPr>
            <a:r>
              <a:rPr lang="en-US" sz="1400" b="1">
                <a:latin typeface="Palatino Linotype" pitchFamily="18" charset="0"/>
                <a:cs typeface="Times New Roman" pitchFamily="18" charset="0"/>
              </a:rPr>
              <a:t>Benchmark VIII:  Democratic accountability and empowerment </a:t>
            </a:r>
            <a:endParaRPr lang="en-US" sz="1400">
              <a:latin typeface="Palatino Linotype" pitchFamily="18" charset="0"/>
              <a:cs typeface="Times New Roman" pitchFamily="18" charset="0"/>
            </a:endParaRPr>
          </a:p>
          <a:p>
            <a:pPr algn="just">
              <a:buFontTx/>
              <a:buNone/>
            </a:pPr>
            <a:r>
              <a:rPr lang="en-US" sz="1400">
                <a:latin typeface="Palatino Linotype" pitchFamily="18" charset="0"/>
              </a:rPr>
              <a:t> </a:t>
            </a:r>
            <a:r>
              <a:rPr lang="en-US" sz="1400" b="1">
                <a:latin typeface="Palatino Linotype" pitchFamily="18" charset="0"/>
                <a:cs typeface="Times New Roman" pitchFamily="18" charset="0"/>
              </a:rPr>
              <a:t>Benchmark  IX: Patient and  provider autonomy</a:t>
            </a:r>
            <a:endParaRPr lang="en-US" sz="1400">
              <a:latin typeface="Palatino Linotype" pitchFamily="18" charset="0"/>
              <a:cs typeface="Times New Roman" pitchFamily="18" charset="0"/>
            </a:endParaRPr>
          </a:p>
          <a:p>
            <a:endParaRPr lang="en-US" sz="1400"/>
          </a:p>
        </p:txBody>
      </p:sp>
      <p:sp>
        <p:nvSpPr>
          <p:cNvPr id="34820" name="Rectangle 4"/>
          <p:cNvSpPr>
            <a:spLocks noGrp="1" noChangeArrowheads="1"/>
          </p:cNvSpPr>
          <p:nvPr>
            <p:ph type="body" sz="half" idx="2"/>
          </p:nvPr>
        </p:nvSpPr>
        <p:spPr>
          <a:xfrm>
            <a:off x="4648200" y="990600"/>
            <a:ext cx="3810000" cy="5105400"/>
          </a:xfrm>
        </p:spPr>
        <p:txBody>
          <a:bodyPr/>
          <a:lstStyle/>
          <a:p>
            <a:pPr algn="just">
              <a:lnSpc>
                <a:spcPct val="90000"/>
              </a:lnSpc>
              <a:buFontTx/>
              <a:buNone/>
            </a:pPr>
            <a:r>
              <a:rPr lang="en-US" sz="1200" b="1" u="sng">
                <a:latin typeface="Palatino Linotype" pitchFamily="18" charset="0"/>
                <a:cs typeface="Times New Roman" pitchFamily="18" charset="0"/>
              </a:rPr>
              <a:t>Adaptation to Public  Health</a:t>
            </a:r>
          </a:p>
          <a:p>
            <a:pPr algn="just">
              <a:lnSpc>
                <a:spcPct val="90000"/>
              </a:lnSpc>
              <a:buFontTx/>
              <a:buNone/>
            </a:pPr>
            <a:r>
              <a:rPr lang="en-US" sz="1200" b="1">
                <a:latin typeface="Palatino Linotype" pitchFamily="18" charset="0"/>
                <a:cs typeface="Times New Roman" pitchFamily="18" charset="0"/>
              </a:rPr>
              <a:t>Benchmark  I: Intersectorial public health</a:t>
            </a:r>
            <a:endParaRPr lang="en-US" sz="1200">
              <a:latin typeface="Palatino Linotype" pitchFamily="18" charset="0"/>
              <a:cs typeface="Times New Roman" pitchFamily="18" charset="0"/>
            </a:endParaRPr>
          </a:p>
          <a:p>
            <a:pPr algn="just">
              <a:lnSpc>
                <a:spcPct val="90000"/>
              </a:lnSpc>
              <a:buFontTx/>
              <a:buNone/>
            </a:pPr>
            <a:r>
              <a:rPr lang="en-US" sz="1200" b="1">
                <a:latin typeface="Palatino Linotype" pitchFamily="18" charset="0"/>
                <a:cs typeface="Times New Roman" pitchFamily="18" charset="0"/>
              </a:rPr>
              <a:t>Benchmark II: Universal access to public health interventions</a:t>
            </a:r>
            <a:endParaRPr lang="en-US" sz="1200">
              <a:latin typeface="Palatino Linotype" pitchFamily="18" charset="0"/>
              <a:cs typeface="Times New Roman" pitchFamily="18" charset="0"/>
            </a:endParaRPr>
          </a:p>
          <a:p>
            <a:pPr algn="just">
              <a:lnSpc>
                <a:spcPct val="90000"/>
              </a:lnSpc>
              <a:buFontTx/>
              <a:buNone/>
            </a:pPr>
            <a:r>
              <a:rPr lang="en-US" sz="1200">
                <a:latin typeface="Palatino Linotype" pitchFamily="18" charset="0"/>
                <a:cs typeface="Times New Roman" pitchFamily="18" charset="0"/>
              </a:rPr>
              <a:t>Preventive services, Curative services</a:t>
            </a:r>
          </a:p>
          <a:p>
            <a:pPr algn="just">
              <a:lnSpc>
                <a:spcPct val="90000"/>
              </a:lnSpc>
              <a:buFontTx/>
              <a:buNone/>
            </a:pPr>
            <a:r>
              <a:rPr lang="en-US" sz="1200">
                <a:latin typeface="Palatino Linotype" pitchFamily="18" charset="0"/>
                <a:cs typeface="Times New Roman" pitchFamily="18" charset="0"/>
              </a:rPr>
              <a:t>Social protection against catastrophic illness</a:t>
            </a:r>
          </a:p>
          <a:p>
            <a:pPr algn="just">
              <a:lnSpc>
                <a:spcPct val="90000"/>
              </a:lnSpc>
              <a:buFontTx/>
              <a:buNone/>
            </a:pPr>
            <a:r>
              <a:rPr lang="en-US" sz="1200">
                <a:latin typeface="Palatino Linotype" pitchFamily="18" charset="0"/>
                <a:cs typeface="Times New Roman" pitchFamily="18" charset="0"/>
              </a:rPr>
              <a:t>Reduction of financial barriers</a:t>
            </a:r>
          </a:p>
          <a:p>
            <a:pPr algn="just">
              <a:lnSpc>
                <a:spcPct val="90000"/>
              </a:lnSpc>
              <a:buFontTx/>
              <a:buNone/>
            </a:pPr>
            <a:r>
              <a:rPr lang="en-US" sz="1200">
                <a:latin typeface="Palatino Linotype" pitchFamily="18" charset="0"/>
                <a:cs typeface="Times New Roman" pitchFamily="18" charset="0"/>
              </a:rPr>
              <a:t>Reduction non-financial barriers.</a:t>
            </a:r>
          </a:p>
          <a:p>
            <a:pPr algn="just">
              <a:lnSpc>
                <a:spcPct val="90000"/>
              </a:lnSpc>
              <a:buFontTx/>
              <a:buNone/>
            </a:pPr>
            <a:r>
              <a:rPr lang="en-US" sz="1200" b="1">
                <a:latin typeface="Palatino Linotype" pitchFamily="18" charset="0"/>
                <a:cs typeface="Arial" charset="0"/>
              </a:rPr>
              <a:t>Benchmark III: Equitable and sustainable financing</a:t>
            </a:r>
            <a:endParaRPr lang="en-US" sz="1200">
              <a:latin typeface="Arial" charset="0"/>
              <a:cs typeface="Arial" charset="0"/>
            </a:endParaRPr>
          </a:p>
          <a:p>
            <a:pPr algn="just">
              <a:lnSpc>
                <a:spcPct val="90000"/>
              </a:lnSpc>
              <a:buFontTx/>
              <a:buNone/>
            </a:pPr>
            <a:r>
              <a:rPr lang="en-US" sz="1200">
                <a:latin typeface="Palatino Linotype" pitchFamily="18" charset="0"/>
              </a:rPr>
              <a:t>Equity in health financing</a:t>
            </a:r>
            <a:endParaRPr lang="en-US" sz="1200">
              <a:latin typeface="Palatino Linotype" pitchFamily="18" charset="0"/>
              <a:cs typeface="Times New Roman" pitchFamily="18" charset="0"/>
            </a:endParaRPr>
          </a:p>
          <a:p>
            <a:pPr algn="just">
              <a:lnSpc>
                <a:spcPct val="90000"/>
              </a:lnSpc>
              <a:buFontTx/>
              <a:buNone/>
            </a:pPr>
            <a:r>
              <a:rPr lang="en-US" sz="1200">
                <a:latin typeface="Palatino Linotype" pitchFamily="18" charset="0"/>
              </a:rPr>
              <a:t>Sustainability in public financing</a:t>
            </a:r>
            <a:endParaRPr lang="en-US" sz="1200">
              <a:latin typeface="Palatino Linotype" pitchFamily="18" charset="0"/>
              <a:cs typeface="Times New Roman" pitchFamily="18" charset="0"/>
            </a:endParaRPr>
          </a:p>
          <a:p>
            <a:pPr algn="just">
              <a:lnSpc>
                <a:spcPct val="90000"/>
              </a:lnSpc>
              <a:buFontTx/>
              <a:buNone/>
            </a:pPr>
            <a:r>
              <a:rPr lang="en-US" sz="1200" b="1">
                <a:latin typeface="Palatino Linotype" pitchFamily="18" charset="0"/>
                <a:cs typeface="Times New Roman" pitchFamily="18" charset="0"/>
              </a:rPr>
              <a:t>Benchmark IV: Ensuring the delivery of effective public health services</a:t>
            </a:r>
            <a:endParaRPr lang="en-US" sz="1200">
              <a:latin typeface="Palatino Linotype" pitchFamily="18" charset="0"/>
              <a:cs typeface="Times New Roman" pitchFamily="18" charset="0"/>
            </a:endParaRPr>
          </a:p>
          <a:p>
            <a:pPr algn="just">
              <a:lnSpc>
                <a:spcPct val="90000"/>
              </a:lnSpc>
              <a:buFontTx/>
              <a:buNone/>
            </a:pPr>
            <a:r>
              <a:rPr lang="en-US" sz="1200">
                <a:latin typeface="Palatino Linotype" pitchFamily="18" charset="0"/>
                <a:cs typeface="Times New Roman" pitchFamily="18" charset="0"/>
              </a:rPr>
              <a:t>Technical quality (standard treatment guidelines)</a:t>
            </a:r>
          </a:p>
          <a:p>
            <a:pPr algn="just">
              <a:lnSpc>
                <a:spcPct val="90000"/>
              </a:lnSpc>
              <a:buFontTx/>
              <a:buNone/>
            </a:pPr>
            <a:r>
              <a:rPr lang="en-US" sz="1200">
                <a:latin typeface="Palatino Linotype" pitchFamily="18" charset="0"/>
                <a:cs typeface="Times New Roman" pitchFamily="18" charset="0"/>
              </a:rPr>
              <a:t>Efficiency (relation between inputs and outputs)</a:t>
            </a:r>
          </a:p>
          <a:p>
            <a:pPr algn="just">
              <a:lnSpc>
                <a:spcPct val="90000"/>
              </a:lnSpc>
              <a:buFontTx/>
              <a:buNone/>
            </a:pPr>
            <a:r>
              <a:rPr lang="en-US" sz="1200">
                <a:latin typeface="Palatino Linotype" pitchFamily="18" charset="0"/>
                <a:cs typeface="Times New Roman" pitchFamily="18" charset="0"/>
              </a:rPr>
              <a:t>User satisfaction</a:t>
            </a:r>
          </a:p>
          <a:p>
            <a:pPr algn="just">
              <a:lnSpc>
                <a:spcPct val="90000"/>
              </a:lnSpc>
              <a:buFontTx/>
              <a:buNone/>
            </a:pPr>
            <a:r>
              <a:rPr lang="en-US" sz="1200" b="1">
                <a:latin typeface="Palatino Linotype" pitchFamily="18" charset="0"/>
                <a:cs typeface="Times New Roman" pitchFamily="18" charset="0"/>
              </a:rPr>
              <a:t>Benchmark V:  Accountability</a:t>
            </a:r>
          </a:p>
          <a:p>
            <a:pPr algn="just">
              <a:lnSpc>
                <a:spcPct val="90000"/>
              </a:lnSpc>
              <a:buFontTx/>
              <a:buNone/>
            </a:pPr>
            <a:r>
              <a:rPr lang="en-US" sz="1200"/>
              <a:t>Social participation, community involvement in the evaluation and monitoring of inequities in health care delivery and resource allocation</a:t>
            </a:r>
          </a:p>
        </p:txBody>
      </p:sp>
      <p:sp>
        <p:nvSpPr>
          <p:cNvPr id="34821" name="Rectangle 5"/>
          <p:cNvSpPr>
            <a:spLocks noChangeArrowheads="1"/>
          </p:cNvSpPr>
          <p:nvPr/>
        </p:nvSpPr>
        <p:spPr bwMode="auto">
          <a:xfrm>
            <a:off x="4648200" y="990600"/>
            <a:ext cx="3886200" cy="5257800"/>
          </a:xfrm>
          <a:prstGeom prst="rect">
            <a:avLst/>
          </a:prstGeom>
          <a:noFill/>
          <a:ln w="9525">
            <a:solidFill>
              <a:schemeClr val="tx1"/>
            </a:solidFill>
            <a:miter lim="800000"/>
            <a:headEnd/>
            <a:tailEnd/>
          </a:ln>
          <a:effectLst/>
        </p:spPr>
        <p:txBody>
          <a:bodyPr wrap="none" anchor="ctr"/>
          <a:lstStyle/>
          <a:p>
            <a:endParaRPr lang="es-CL"/>
          </a:p>
        </p:txBody>
      </p:sp>
      <p:sp>
        <p:nvSpPr>
          <p:cNvPr id="34822" name="Rectangle 6"/>
          <p:cNvSpPr>
            <a:spLocks noChangeArrowheads="1"/>
          </p:cNvSpPr>
          <p:nvPr/>
        </p:nvSpPr>
        <p:spPr bwMode="auto">
          <a:xfrm>
            <a:off x="685800" y="1066800"/>
            <a:ext cx="3733800" cy="5029200"/>
          </a:xfrm>
          <a:prstGeom prst="rect">
            <a:avLst/>
          </a:prstGeom>
          <a:noFill/>
          <a:ln w="9525">
            <a:solidFill>
              <a:schemeClr val="tx1"/>
            </a:solidFill>
            <a:miter lim="800000"/>
            <a:headEnd/>
            <a:tailEnd/>
          </a:ln>
          <a:effectLst/>
        </p:spPr>
        <p:txBody>
          <a:bodyPr wrap="none" anchor="ctr"/>
          <a:lstStyle/>
          <a:p>
            <a:endParaRPr lang="es-C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z="4000" b="1">
                <a:latin typeface="Arial" charset="0"/>
              </a:rPr>
              <a:t>Historical Development of the Benchmarks</a:t>
            </a:r>
          </a:p>
        </p:txBody>
      </p:sp>
      <p:sp>
        <p:nvSpPr>
          <p:cNvPr id="25603" name="Rectangle 3"/>
          <p:cNvSpPr>
            <a:spLocks noGrp="1" noChangeArrowheads="1"/>
          </p:cNvSpPr>
          <p:nvPr>
            <p:ph type="body" idx="1"/>
          </p:nvPr>
        </p:nvSpPr>
        <p:spPr/>
        <p:txBody>
          <a:bodyPr/>
          <a:lstStyle/>
          <a:p>
            <a:pPr>
              <a:lnSpc>
                <a:spcPct val="80000"/>
              </a:lnSpc>
              <a:spcBef>
                <a:spcPct val="40000"/>
              </a:spcBef>
            </a:pPr>
            <a:r>
              <a:rPr lang="en-US" sz="2400" b="1">
                <a:latin typeface="Arial" charset="0"/>
              </a:rPr>
              <a:t>1993 Clinton Task Force </a:t>
            </a:r>
          </a:p>
          <a:p>
            <a:pPr>
              <a:lnSpc>
                <a:spcPct val="80000"/>
              </a:lnSpc>
              <a:spcBef>
                <a:spcPct val="40000"/>
              </a:spcBef>
            </a:pPr>
            <a:r>
              <a:rPr lang="en-US" sz="2400" b="1" i="1">
                <a:latin typeface="Arial" charset="0"/>
              </a:rPr>
              <a:t>1996 Benchmarks of Fairness for Health Care Reform – Oxford University Press.</a:t>
            </a:r>
            <a:r>
              <a:rPr lang="en-US" sz="2400" b="1">
                <a:latin typeface="Arial" charset="0"/>
              </a:rPr>
              <a:t> </a:t>
            </a:r>
          </a:p>
          <a:p>
            <a:pPr>
              <a:lnSpc>
                <a:spcPct val="80000"/>
              </a:lnSpc>
              <a:spcBef>
                <a:spcPct val="40000"/>
              </a:spcBef>
            </a:pPr>
            <a:r>
              <a:rPr lang="en-US" sz="2400" b="1">
                <a:latin typeface="Arial" charset="0"/>
              </a:rPr>
              <a:t>Pilot work in Pakistan, 1997</a:t>
            </a:r>
          </a:p>
          <a:p>
            <a:pPr>
              <a:lnSpc>
                <a:spcPct val="80000"/>
              </a:lnSpc>
              <a:spcBef>
                <a:spcPct val="40000"/>
              </a:spcBef>
            </a:pPr>
            <a:r>
              <a:rPr lang="en-US" sz="2400" b="1">
                <a:latin typeface="Arial" charset="0"/>
              </a:rPr>
              <a:t>1999-2000 Adaptation: Pakistan, Thailand, Colombia, Mexico: </a:t>
            </a:r>
            <a:r>
              <a:rPr lang="en-US" sz="2400" b="1" i="1">
                <a:latin typeface="Arial" charset="0"/>
              </a:rPr>
              <a:t>Daniels, Bryant et al Bulletin of WHO, June 2000</a:t>
            </a:r>
          </a:p>
          <a:p>
            <a:pPr>
              <a:lnSpc>
                <a:spcPct val="80000"/>
              </a:lnSpc>
              <a:spcBef>
                <a:spcPct val="40000"/>
              </a:spcBef>
            </a:pPr>
            <a:r>
              <a:rPr lang="en-US" sz="2400" b="1">
                <a:latin typeface="Arial" charset="0"/>
              </a:rPr>
              <a:t>2001-3 Demonstration Phase: Mexico, Portugal, Pakistan, Thailand; Vietnam Cameroon, Ecuador, Nicaragua, Guatemala, Chile, Yunnan (China),   Sri Lanka, Bangladesh, Zambia</a:t>
            </a:r>
            <a:endParaRPr lang="en-US" sz="2800" b="1">
              <a:latin typeface="Arial" charset="0"/>
            </a:endParaRPr>
          </a:p>
          <a:p>
            <a:pPr>
              <a:lnSpc>
                <a:spcPct val="80000"/>
              </a:lnSpc>
            </a:pPr>
            <a:endParaRPr lang="en-US"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533400"/>
            <a:ext cx="7772400" cy="762000"/>
          </a:xfrm>
        </p:spPr>
        <p:txBody>
          <a:bodyPr/>
          <a:lstStyle/>
          <a:p>
            <a:r>
              <a:rPr lang="en-US" sz="3600" b="1"/>
              <a:t>Stage 2: Data collection and </a:t>
            </a:r>
            <a:br>
              <a:rPr lang="en-US" sz="3600" b="1"/>
            </a:br>
            <a:r>
              <a:rPr lang="en-US" sz="3600" b="1"/>
              <a:t>data analysis tools</a:t>
            </a:r>
          </a:p>
        </p:txBody>
      </p:sp>
      <p:sp>
        <p:nvSpPr>
          <p:cNvPr id="36867" name="Rectangle 3"/>
          <p:cNvSpPr>
            <a:spLocks noGrp="1" noChangeArrowheads="1"/>
          </p:cNvSpPr>
          <p:nvPr>
            <p:ph type="body" idx="1"/>
          </p:nvPr>
        </p:nvSpPr>
        <p:spPr>
          <a:xfrm>
            <a:off x="685800" y="1752600"/>
            <a:ext cx="7772400" cy="4343400"/>
          </a:xfrm>
        </p:spPr>
        <p:txBody>
          <a:bodyPr/>
          <a:lstStyle/>
          <a:p>
            <a:pPr>
              <a:lnSpc>
                <a:spcPct val="80000"/>
              </a:lnSpc>
            </a:pPr>
            <a:r>
              <a:rPr lang="en-US" sz="2800"/>
              <a:t>Intervention level: Province/Department</a:t>
            </a:r>
            <a:r>
              <a:rPr lang="en-US"/>
              <a:t> </a:t>
            </a:r>
          </a:p>
          <a:p>
            <a:pPr lvl="1">
              <a:lnSpc>
                <a:spcPct val="80000"/>
              </a:lnSpc>
            </a:pPr>
            <a:r>
              <a:rPr lang="en-US" sz="2400"/>
              <a:t>Decentralization transferred policy-implementing responsibilities and resources to the sub-national level.  Development of tools and field testing follows from the provincial to the municipal level.</a:t>
            </a:r>
          </a:p>
          <a:p>
            <a:pPr>
              <a:lnSpc>
                <a:spcPct val="80000"/>
              </a:lnSpc>
              <a:buFontTx/>
              <a:buNone/>
            </a:pPr>
            <a:endParaRPr lang="en-US" sz="1600"/>
          </a:p>
          <a:p>
            <a:pPr>
              <a:lnSpc>
                <a:spcPct val="80000"/>
              </a:lnSpc>
            </a:pPr>
            <a:r>
              <a:rPr lang="en-US" sz="2800"/>
              <a:t>Outputs:</a:t>
            </a:r>
          </a:p>
          <a:p>
            <a:pPr lvl="1">
              <a:lnSpc>
                <a:spcPct val="80000"/>
              </a:lnSpc>
            </a:pPr>
            <a:r>
              <a:rPr lang="en-US" sz="2400"/>
              <a:t>Data collection:  questionnaires (quantitative &amp; qualitative) to assess criteria and indicators for each benchmark </a:t>
            </a:r>
          </a:p>
          <a:p>
            <a:pPr lvl="1">
              <a:lnSpc>
                <a:spcPct val="80000"/>
              </a:lnSpc>
            </a:pPr>
            <a:r>
              <a:rPr lang="en-US" sz="2400"/>
              <a:t>Data analysis: index to assess inequities,  health expenditures analysis through proxies (drug consumption), excel database.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85800" y="304800"/>
            <a:ext cx="7772400" cy="762000"/>
          </a:xfrm>
        </p:spPr>
        <p:txBody>
          <a:bodyPr/>
          <a:lstStyle/>
          <a:p>
            <a:r>
              <a:rPr lang="en-US" sz="3600" b="1"/>
              <a:t>Stage 3: Field testing</a:t>
            </a:r>
          </a:p>
        </p:txBody>
      </p:sp>
      <p:sp>
        <p:nvSpPr>
          <p:cNvPr id="38915" name="Rectangle 3"/>
          <p:cNvSpPr>
            <a:spLocks noGrp="1" noChangeArrowheads="1"/>
          </p:cNvSpPr>
          <p:nvPr>
            <p:ph type="body" idx="1"/>
          </p:nvPr>
        </p:nvSpPr>
        <p:spPr>
          <a:xfrm>
            <a:off x="685800" y="1066800"/>
            <a:ext cx="7772400" cy="5410200"/>
          </a:xfrm>
        </p:spPr>
        <p:txBody>
          <a:bodyPr/>
          <a:lstStyle/>
          <a:p>
            <a:r>
              <a:rPr lang="en-US"/>
              <a:t>Outputs:</a:t>
            </a:r>
          </a:p>
          <a:p>
            <a:pPr lvl="1"/>
            <a:r>
              <a:rPr lang="en-US"/>
              <a:t>Data collection tools for benchmarks I to V.</a:t>
            </a:r>
          </a:p>
          <a:p>
            <a:pPr lvl="1"/>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Examples of application</a:t>
            </a:r>
          </a:p>
        </p:txBody>
      </p:sp>
      <p:sp>
        <p:nvSpPr>
          <p:cNvPr id="40963" name="Rectangle 3"/>
          <p:cNvSpPr>
            <a:spLocks noGrp="1" noChangeArrowheads="1"/>
          </p:cNvSpPr>
          <p:nvPr>
            <p:ph type="body" idx="1"/>
          </p:nvPr>
        </p:nvSpPr>
        <p:spPr/>
        <p:txBody>
          <a:bodyPr/>
          <a:lstStyle/>
          <a:p>
            <a:r>
              <a:rPr lang="en-US"/>
              <a:t>Starting with an analysis of inequities in the delivery of basic health care services and inequities in the distribution of basic resources.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609600" y="381000"/>
            <a:ext cx="7772400" cy="1066800"/>
          </a:xfrm>
          <a:prstGeom prst="rect">
            <a:avLst/>
          </a:prstGeom>
          <a:noFill/>
          <a:ln w="9525">
            <a:noFill/>
            <a:miter lim="800000"/>
            <a:headEnd/>
            <a:tailEnd/>
          </a:ln>
          <a:effectLst/>
        </p:spPr>
        <p:txBody>
          <a:bodyPr anchor="ctr"/>
          <a:lstStyle/>
          <a:p>
            <a:pPr algn="ctr" eaLnBrk="1" hangingPunct="1"/>
            <a:r>
              <a:rPr lang="en-US" sz="4000">
                <a:solidFill>
                  <a:schemeClr val="tx2"/>
                </a:solidFill>
                <a:latin typeface="Times New Roman" pitchFamily="18" charset="0"/>
              </a:rPr>
              <a:t>INDEX OF PRIORITY FOR HEALTH SERVICE (IPSS)</a:t>
            </a:r>
          </a:p>
        </p:txBody>
      </p:sp>
      <p:sp>
        <p:nvSpPr>
          <p:cNvPr id="43011" name="Rectangle 3"/>
          <p:cNvSpPr>
            <a:spLocks noChangeArrowheads="1"/>
          </p:cNvSpPr>
          <p:nvPr/>
        </p:nvSpPr>
        <p:spPr bwMode="auto">
          <a:xfrm>
            <a:off x="838200" y="1600200"/>
            <a:ext cx="7848600" cy="5029200"/>
          </a:xfrm>
          <a:prstGeom prst="rect">
            <a:avLst/>
          </a:prstGeom>
          <a:noFill/>
          <a:ln w="9525">
            <a:noFill/>
            <a:miter lim="800000"/>
            <a:headEnd/>
            <a:tailEnd/>
          </a:ln>
          <a:effectLst/>
        </p:spPr>
        <p:txBody>
          <a:bodyPr>
            <a:spAutoFit/>
          </a:bodyPr>
          <a:lstStyle/>
          <a:p>
            <a:pPr eaLnBrk="1" hangingPunct="1"/>
            <a:r>
              <a:rPr lang="en-US" sz="2000" b="1">
                <a:latin typeface="Times New Roman" pitchFamily="18" charset="0"/>
                <a:cs typeface="Times New Roman" pitchFamily="18" charset="0"/>
              </a:rPr>
              <a:t>IPSS=   (</a:t>
            </a:r>
            <a:r>
              <a:rPr lang="en-US" sz="2000" b="1" u="sng">
                <a:latin typeface="Times New Roman" pitchFamily="18" charset="0"/>
                <a:cs typeface="Times New Roman" pitchFamily="18" charset="0"/>
              </a:rPr>
              <a:t>Ciin-CDxin ) +  </a:t>
            </a:r>
            <a:r>
              <a:rPr lang="en-US" sz="2000" b="1">
                <a:latin typeface="Times New Roman" pitchFamily="18" charset="0"/>
                <a:cs typeface="Times New Roman" pitchFamily="18" charset="0"/>
              </a:rPr>
              <a:t>   (</a:t>
            </a:r>
            <a:r>
              <a:rPr lang="en-US" sz="2000" b="1" u="sng">
                <a:latin typeface="Times New Roman" pitchFamily="18" charset="0"/>
                <a:cs typeface="Times New Roman" pitchFamily="18" charset="0"/>
              </a:rPr>
              <a:t>Ciap-CDxap  )+ </a:t>
            </a:r>
            <a:r>
              <a:rPr lang="en-US" sz="2000" b="1">
                <a:latin typeface="Times New Roman" pitchFamily="18" charset="0"/>
                <a:cs typeface="Times New Roman" pitchFamily="18" charset="0"/>
              </a:rPr>
              <a:t>   (</a:t>
            </a:r>
            <a:r>
              <a:rPr lang="en-US" sz="2000" b="1" u="sng">
                <a:latin typeface="Times New Roman" pitchFamily="18" charset="0"/>
                <a:cs typeface="Times New Roman" pitchFamily="18" charset="0"/>
              </a:rPr>
              <a:t>Cips-CDxps  )  Va</a:t>
            </a:r>
            <a:endParaRPr lang="en-US" sz="2000" b="1">
              <a:latin typeface="Times New Roman" pitchFamily="18" charset="0"/>
              <a:cs typeface="Times New Roman" pitchFamily="18" charset="0"/>
            </a:endParaRPr>
          </a:p>
          <a:p>
            <a:r>
              <a:rPr lang="en-US" sz="2000" b="1">
                <a:latin typeface="Times New Roman" pitchFamily="18" charset="0"/>
                <a:cs typeface="Times New Roman" pitchFamily="18" charset="0"/>
              </a:rPr>
              <a:t>                   Ciin                         Ciap                       Cips               3</a:t>
            </a:r>
          </a:p>
          <a:p>
            <a:r>
              <a:rPr lang="en-US" sz="1200" u="sng">
                <a:latin typeface="Times New Roman" pitchFamily="18" charset="0"/>
                <a:cs typeface="Times New Roman" pitchFamily="18" charset="0"/>
              </a:rPr>
              <a:t> </a:t>
            </a:r>
            <a:endParaRPr lang="en-US" sz="1200">
              <a:latin typeface="Times New Roman" pitchFamily="18" charset="0"/>
              <a:cs typeface="Times New Roman" pitchFamily="18" charset="0"/>
            </a:endParaRPr>
          </a:p>
          <a:p>
            <a:r>
              <a:rPr lang="en-US" sz="1200">
                <a:latin typeface="Times New Roman" pitchFamily="18" charset="0"/>
                <a:cs typeface="Times New Roman" pitchFamily="18" charset="0"/>
              </a:rPr>
              <a:t>             </a:t>
            </a:r>
          </a:p>
          <a:p>
            <a:r>
              <a:rPr lang="en-US" sz="2000">
                <a:latin typeface="Times New Roman" pitchFamily="18" charset="0"/>
                <a:cs typeface="Times New Roman" pitchFamily="18" charset="0"/>
              </a:rPr>
              <a:t>IPSS=  Index of priority for health services</a:t>
            </a:r>
          </a:p>
          <a:p>
            <a:r>
              <a:rPr lang="en-US" sz="2000">
                <a:latin typeface="Times New Roman" pitchFamily="18" charset="0"/>
                <a:cs typeface="Times New Roman" pitchFamily="18" charset="0"/>
              </a:rPr>
              <a:t>Ciin= Ideal coverage for immunization (100%)</a:t>
            </a:r>
          </a:p>
          <a:p>
            <a:r>
              <a:rPr lang="en-US" sz="2000">
                <a:latin typeface="Times New Roman" pitchFamily="18" charset="0"/>
                <a:cs typeface="Times New Roman" pitchFamily="18" charset="0"/>
              </a:rPr>
              <a:t>CDxin=  Immunization coverage for district X</a:t>
            </a:r>
          </a:p>
          <a:p>
            <a:r>
              <a:rPr lang="en-US" sz="2000">
                <a:latin typeface="Times New Roman" pitchFamily="18" charset="0"/>
                <a:cs typeface="Times New Roman" pitchFamily="18" charset="0"/>
              </a:rPr>
              <a:t>Ciap= Ideal coverage for antenatal care (100%)</a:t>
            </a:r>
          </a:p>
          <a:p>
            <a:r>
              <a:rPr lang="en-US" sz="2000">
                <a:latin typeface="Times New Roman" pitchFamily="18" charset="0"/>
                <a:cs typeface="Times New Roman" pitchFamily="18" charset="0"/>
              </a:rPr>
              <a:t>CDxap= Antenatal coverage for district X</a:t>
            </a:r>
          </a:p>
          <a:p>
            <a:r>
              <a:rPr lang="en-US" sz="2000">
                <a:latin typeface="Times New Roman" pitchFamily="18" charset="0"/>
                <a:cs typeface="Times New Roman" pitchFamily="18" charset="0"/>
              </a:rPr>
              <a:t>Cipss=Ideal coverage for supervised deliveries (100%)</a:t>
            </a:r>
          </a:p>
          <a:p>
            <a:r>
              <a:rPr lang="en-US" sz="2000">
                <a:latin typeface="Times New Roman" pitchFamily="18" charset="0"/>
                <a:cs typeface="Times New Roman" pitchFamily="18" charset="0"/>
              </a:rPr>
              <a:t>CDxps=Coverage of supervised deliveries for district X</a:t>
            </a:r>
          </a:p>
          <a:p>
            <a:r>
              <a:rPr lang="en-US" sz="2000">
                <a:latin typeface="Times New Roman" pitchFamily="18" charset="0"/>
                <a:cs typeface="Times New Roman" pitchFamily="18" charset="0"/>
              </a:rPr>
              <a:t>Va= Sum of three values</a:t>
            </a:r>
          </a:p>
          <a:p>
            <a:r>
              <a:rPr lang="en-US" sz="2000">
                <a:latin typeface="Times New Roman" pitchFamily="18" charset="0"/>
                <a:cs typeface="Times New Roman" pitchFamily="18" charset="0"/>
              </a:rPr>
              <a:t> </a:t>
            </a:r>
          </a:p>
          <a:p>
            <a:r>
              <a:rPr lang="en-US" sz="2000">
                <a:latin typeface="Times New Roman" pitchFamily="18" charset="0"/>
                <a:cs typeface="Times New Roman" pitchFamily="18" charset="0"/>
              </a:rPr>
              <a:t>NOTES: The coefficient will go from 0.01 up to  0.99</a:t>
            </a:r>
          </a:p>
          <a:p>
            <a:r>
              <a:rPr lang="en-US" sz="2000">
                <a:latin typeface="Times New Roman" pitchFamily="18" charset="0"/>
                <a:cs typeface="Times New Roman" pitchFamily="18" charset="0"/>
              </a:rPr>
              <a:t>The higher the value, the higher the priority for the delivery of basic services to the population</a:t>
            </a:r>
          </a:p>
          <a:p>
            <a:endParaRPr lang="en-US" sz="2000">
              <a:latin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609600" y="457200"/>
            <a:ext cx="7772400" cy="914400"/>
          </a:xfrm>
          <a:prstGeom prst="rect">
            <a:avLst/>
          </a:prstGeom>
          <a:noFill/>
          <a:ln w="9525">
            <a:noFill/>
            <a:miter lim="800000"/>
            <a:headEnd/>
            <a:tailEnd/>
          </a:ln>
          <a:effectLst/>
        </p:spPr>
        <p:txBody>
          <a:bodyPr anchor="ctr"/>
          <a:lstStyle/>
          <a:p>
            <a:pPr algn="ctr" eaLnBrk="1" hangingPunct="1"/>
            <a:r>
              <a:rPr lang="en-US" sz="4400">
                <a:solidFill>
                  <a:schemeClr val="tx2"/>
                </a:solidFill>
                <a:latin typeface="Times New Roman" pitchFamily="18" charset="0"/>
              </a:rPr>
              <a:t>INDEX OF RESOURCES</a:t>
            </a:r>
          </a:p>
        </p:txBody>
      </p:sp>
      <p:sp>
        <p:nvSpPr>
          <p:cNvPr id="45059" name="Rectangle 3"/>
          <p:cNvSpPr>
            <a:spLocks noChangeArrowheads="1"/>
          </p:cNvSpPr>
          <p:nvPr/>
        </p:nvSpPr>
        <p:spPr bwMode="auto">
          <a:xfrm>
            <a:off x="1219200" y="1828800"/>
            <a:ext cx="6629400" cy="3627438"/>
          </a:xfrm>
          <a:prstGeom prst="rect">
            <a:avLst/>
          </a:prstGeom>
          <a:noFill/>
          <a:ln w="9525">
            <a:noFill/>
            <a:miter lim="800000"/>
            <a:headEnd/>
            <a:tailEnd/>
          </a:ln>
          <a:effectLst/>
        </p:spPr>
        <p:txBody>
          <a:bodyPr>
            <a:spAutoFit/>
          </a:bodyPr>
          <a:lstStyle/>
          <a:p>
            <a:pPr eaLnBrk="1" hangingPunct="1"/>
            <a:r>
              <a:rPr lang="en-US" sz="2000" b="1">
                <a:latin typeface="Times New Roman" pitchFamily="18" charset="0"/>
                <a:cs typeface="Times New Roman" pitchFamily="18" charset="0"/>
              </a:rPr>
              <a:t>IR = (</a:t>
            </a:r>
            <a:r>
              <a:rPr lang="en-US" sz="2000" b="1" u="sng">
                <a:latin typeface="Times New Roman" pitchFamily="18" charset="0"/>
                <a:cs typeface="Times New Roman" pitchFamily="18" charset="0"/>
              </a:rPr>
              <a:t>GPDx</a:t>
            </a:r>
            <a:r>
              <a:rPr lang="en-US" sz="2000" b="1">
                <a:latin typeface="Times New Roman" pitchFamily="18" charset="0"/>
                <a:cs typeface="Times New Roman" pitchFamily="18" charset="0"/>
              </a:rPr>
              <a:t>  X 0.4 ) + (</a:t>
            </a:r>
            <a:r>
              <a:rPr lang="en-US" sz="2000" b="1" u="sng">
                <a:latin typeface="Times New Roman" pitchFamily="18" charset="0"/>
                <a:cs typeface="Times New Roman" pitchFamily="18" charset="0"/>
              </a:rPr>
              <a:t>MDx</a:t>
            </a:r>
            <a:r>
              <a:rPr lang="en-US" sz="2000" b="1">
                <a:latin typeface="Times New Roman" pitchFamily="18" charset="0"/>
                <a:cs typeface="Times New Roman" pitchFamily="18" charset="0"/>
              </a:rPr>
              <a:t> X 0.3)+ (</a:t>
            </a:r>
            <a:r>
              <a:rPr lang="en-US" sz="2000" b="1" u="sng">
                <a:latin typeface="Times New Roman" pitchFamily="18" charset="0"/>
                <a:cs typeface="Times New Roman" pitchFamily="18" charset="0"/>
              </a:rPr>
              <a:t>FDa</a:t>
            </a:r>
            <a:r>
              <a:rPr lang="en-US" sz="2000" b="1">
                <a:latin typeface="Times New Roman" pitchFamily="18" charset="0"/>
                <a:cs typeface="Times New Roman" pitchFamily="18" charset="0"/>
              </a:rPr>
              <a:t> X 0.3)</a:t>
            </a:r>
          </a:p>
          <a:p>
            <a:r>
              <a:rPr lang="en-US" sz="2000" b="1">
                <a:latin typeface="Times New Roman" pitchFamily="18" charset="0"/>
                <a:cs typeface="Times New Roman" pitchFamily="18" charset="0"/>
              </a:rPr>
              <a:t>          GPDa                 MDa                FDx</a:t>
            </a:r>
          </a:p>
          <a:p>
            <a:r>
              <a:rPr lang="en-US" sz="1200">
                <a:latin typeface="Times New Roman" pitchFamily="18" charset="0"/>
                <a:cs typeface="Times New Roman" pitchFamily="18" charset="0"/>
              </a:rPr>
              <a:t> </a:t>
            </a:r>
          </a:p>
          <a:p>
            <a:r>
              <a:rPr lang="en-US" sz="2000">
                <a:latin typeface="Times New Roman" pitchFamily="18" charset="0"/>
                <a:cs typeface="Times New Roman" pitchFamily="18" charset="0"/>
              </a:rPr>
              <a:t>IR= Index of resources</a:t>
            </a:r>
          </a:p>
          <a:p>
            <a:r>
              <a:rPr lang="en-US" sz="2000">
                <a:latin typeface="Times New Roman" pitchFamily="18" charset="0"/>
                <a:cs typeface="Times New Roman" pitchFamily="18" charset="0"/>
              </a:rPr>
              <a:t>GPDx= per capita expenditure district x</a:t>
            </a:r>
          </a:p>
          <a:p>
            <a:r>
              <a:rPr lang="en-US" sz="2000">
                <a:latin typeface="Times New Roman" pitchFamily="18" charset="0"/>
                <a:cs typeface="Times New Roman" pitchFamily="18" charset="0"/>
              </a:rPr>
              <a:t>GPDa= District with the highest per capita expenditure </a:t>
            </a:r>
          </a:p>
          <a:p>
            <a:r>
              <a:rPr lang="en-US" sz="2000">
                <a:latin typeface="Times New Roman" pitchFamily="18" charset="0"/>
                <a:cs typeface="Times New Roman" pitchFamily="18" charset="0"/>
              </a:rPr>
              <a:t>MDx= Medical staff per population for district x</a:t>
            </a:r>
          </a:p>
          <a:p>
            <a:r>
              <a:rPr lang="en-US" sz="2000">
                <a:latin typeface="Times New Roman" pitchFamily="18" charset="0"/>
                <a:cs typeface="Times New Roman" pitchFamily="18" charset="0"/>
              </a:rPr>
              <a:t>MDa= District with the highest number of medical staff/pop</a:t>
            </a:r>
          </a:p>
          <a:p>
            <a:r>
              <a:rPr lang="en-US" sz="2000">
                <a:latin typeface="Times New Roman" pitchFamily="18" charset="0"/>
                <a:cs typeface="Times New Roman" pitchFamily="18" charset="0"/>
              </a:rPr>
              <a:t>FDa= District with the highest number of health facilities per population (district with the lowest number of inhabitants per health facility)</a:t>
            </a:r>
          </a:p>
          <a:p>
            <a:r>
              <a:rPr lang="en-US" sz="2000">
                <a:latin typeface="Times New Roman" pitchFamily="18" charset="0"/>
                <a:cs typeface="Times New Roman" pitchFamily="18" charset="0"/>
              </a:rPr>
              <a:t>FDx= health facility per population in district x</a:t>
            </a:r>
            <a:r>
              <a:rPr lang="en-US" sz="2000">
                <a:latin typeface="Times New Roman" pitchFamily="18" charset="0"/>
              </a:rPr>
              <a:t> </a:t>
            </a:r>
          </a:p>
        </p:txBody>
      </p:sp>
      <p:sp>
        <p:nvSpPr>
          <p:cNvPr id="45060" name="Rectangle 4"/>
          <p:cNvSpPr>
            <a:spLocks noChangeArrowheads="1"/>
          </p:cNvSpPr>
          <p:nvPr/>
        </p:nvSpPr>
        <p:spPr bwMode="auto">
          <a:xfrm>
            <a:off x="685800" y="2514600"/>
            <a:ext cx="7772400" cy="4114800"/>
          </a:xfrm>
          <a:prstGeom prst="rect">
            <a:avLst/>
          </a:prstGeom>
          <a:noFill/>
          <a:ln w="9525">
            <a:noFill/>
            <a:miter lim="800000"/>
            <a:headEnd/>
            <a:tailEnd/>
          </a:ln>
          <a:effectLst/>
        </p:spPr>
        <p:txBody>
          <a:bodyPr/>
          <a:lstStyle/>
          <a:p>
            <a:pPr marL="342900" indent="-342900" algn="just" eaLnBrk="1" hangingPunct="1">
              <a:spcBef>
                <a:spcPct val="20000"/>
              </a:spcBef>
            </a:pPr>
            <a:endParaRPr lang="es-CO">
              <a:latin typeface="Times New Roman" pitchFamily="18" charset="0"/>
              <a:cs typeface="Times New Roman" pitchFamily="18" charset="0"/>
            </a:endParaRPr>
          </a:p>
          <a:p>
            <a:pPr marL="342900" indent="-342900" eaLnBrk="1" hangingPunct="1">
              <a:spcBef>
                <a:spcPct val="20000"/>
              </a:spcBef>
            </a:pPr>
            <a:endParaRPr lang="en-US">
              <a:latin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762000" y="533400"/>
            <a:ext cx="7772400" cy="762000"/>
          </a:xfrm>
        </p:spPr>
        <p:txBody>
          <a:bodyPr/>
          <a:lstStyle/>
          <a:p>
            <a:r>
              <a:rPr lang="en-US"/>
              <a:t>Indexes</a:t>
            </a:r>
          </a:p>
        </p:txBody>
      </p:sp>
      <p:graphicFrame>
        <p:nvGraphicFramePr>
          <p:cNvPr id="47107" name="Group 3"/>
          <p:cNvGraphicFramePr>
            <a:graphicFrameLocks noGrp="1"/>
          </p:cNvGraphicFramePr>
          <p:nvPr/>
        </p:nvGraphicFramePr>
        <p:xfrm>
          <a:off x="1447800" y="1447800"/>
          <a:ext cx="6629400" cy="4657725"/>
        </p:xfrm>
        <a:graphic>
          <a:graphicData uri="http://schemas.openxmlformats.org/drawingml/2006/table">
            <a:tbl>
              <a:tblPr/>
              <a:tblGrid>
                <a:gridCol w="2841625"/>
                <a:gridCol w="1577975"/>
                <a:gridCol w="2209800"/>
              </a:tblGrid>
              <a:tr h="450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charset="0"/>
                        </a:rPr>
                        <a:t>DISTRICTS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charset="0"/>
                        </a:rPr>
                        <a:t>IPSS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charset="0"/>
                        </a:rPr>
                        <a:t>IR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SAN MIGUEL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0.51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0.29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CUBULCO</a:t>
                      </a:r>
                      <a:endParaRPr kumimoji="0" lang="en-US" sz="2400" b="0" i="0" u="none" strike="noStrike" cap="none" normalizeH="0" baseline="0" smtClean="0">
                        <a:ln>
                          <a:noFill/>
                        </a:ln>
                        <a:solidFill>
                          <a:schemeClr val="tx1"/>
                        </a:solidFill>
                        <a:effectLst/>
                        <a:latin typeface="Times"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0.34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GRANADOS</a:t>
                      </a:r>
                      <a:endParaRPr kumimoji="0" lang="en-US" sz="2400" b="0" i="0" u="none" strike="noStrike" cap="none" normalizeH="0" baseline="0" smtClean="0">
                        <a:ln>
                          <a:noFill/>
                        </a:ln>
                        <a:solidFill>
                          <a:schemeClr val="tx1"/>
                        </a:solidFill>
                        <a:effectLst/>
                        <a:latin typeface="Times"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0.38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0.81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rPr>
                        <a:t>SAN JERONIMO</a:t>
                      </a:r>
                      <a:endParaRPr kumimoji="0" lang="en-US" sz="2400" b="0" i="0" u="none" strike="noStrike" cap="none" normalizeH="0" baseline="0" smtClean="0">
                        <a:ln>
                          <a:noFill/>
                        </a:ln>
                        <a:solidFill>
                          <a:schemeClr val="tx1"/>
                        </a:solidFill>
                        <a:effectLst/>
                        <a:latin typeface="Times"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0.36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0.38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rPr>
                        <a:t>PURULHA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0.59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rPr>
                        <a:t>EL CHOL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0.55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rPr>
                        <a:t>RABINAL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0.47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rPr>
                        <a:t>SALAMA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0.34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4" name="Object 2"/>
          <p:cNvGraphicFramePr>
            <a:graphicFrameLocks noChangeAspect="1"/>
          </p:cNvGraphicFramePr>
          <p:nvPr/>
        </p:nvGraphicFramePr>
        <p:xfrm>
          <a:off x="533400" y="533400"/>
          <a:ext cx="8610600" cy="5943600"/>
        </p:xfrm>
        <a:graphic>
          <a:graphicData uri="http://schemas.openxmlformats.org/presentationml/2006/ole">
            <p:oleObj spid="_x0000_s49154" name="Chart" r:id="rId4" imgW="9534754" imgH="5334305" progId="Excel.Chart.8">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Examples of application</a:t>
            </a:r>
            <a:br>
              <a:rPr lang="en-US"/>
            </a:br>
            <a:endParaRPr lang="en-US"/>
          </a:p>
        </p:txBody>
      </p:sp>
      <p:sp>
        <p:nvSpPr>
          <p:cNvPr id="51203" name="Rectangle 3"/>
          <p:cNvSpPr>
            <a:spLocks noGrp="1" noChangeArrowheads="1"/>
          </p:cNvSpPr>
          <p:nvPr>
            <p:ph type="body" idx="1"/>
          </p:nvPr>
        </p:nvSpPr>
        <p:spPr/>
        <p:txBody>
          <a:bodyPr/>
          <a:lstStyle/>
          <a:p>
            <a:pPr algn="just"/>
            <a:r>
              <a:rPr lang="en-US" sz="2400" b="1">
                <a:cs typeface="Times New Roman" pitchFamily="18" charset="0"/>
              </a:rPr>
              <a:t>Benchmark II: Universal access to integrated public health services</a:t>
            </a:r>
            <a:endParaRPr lang="es-CO" sz="2400" b="1">
              <a:cs typeface="Times New Roman" pitchFamily="18" charset="0"/>
            </a:endParaRPr>
          </a:p>
          <a:p>
            <a:r>
              <a:rPr lang="en-US" sz="2400">
                <a:cs typeface="Times New Roman" pitchFamily="18" charset="0"/>
              </a:rPr>
              <a:t>Definition of integrated public health:  the delivery of services related to curative, preventive and health promotion, as well as services for both, transmittable and non-transmittable diseases and chronic diseases. An  integrated effort should include some forms of protection against catastrophic diseases</a:t>
            </a:r>
            <a:r>
              <a:rPr lang="en-US" sz="2400" b="1">
                <a:cs typeface="Times New Roman" pitchFamily="18" charset="0"/>
              </a:rPr>
              <a:t>.</a:t>
            </a:r>
            <a:endParaRPr lang="es-CO" sz="2400" b="1">
              <a:cs typeface="Times New Roman" pitchFamily="18" charset="0"/>
            </a:endParaRPr>
          </a:p>
          <a:p>
            <a:endParaRPr lang="en-US" sz="24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250" name="Group 2"/>
          <p:cNvGraphicFramePr>
            <a:graphicFrameLocks noGrp="1"/>
          </p:cNvGraphicFramePr>
          <p:nvPr>
            <p:ph type="tbl" idx="1"/>
          </p:nvPr>
        </p:nvGraphicFramePr>
        <p:xfrm>
          <a:off x="457200" y="228600"/>
          <a:ext cx="8458200" cy="6005513"/>
        </p:xfrm>
        <a:graphic>
          <a:graphicData uri="http://schemas.openxmlformats.org/drawingml/2006/table">
            <a:tbl>
              <a:tblPr/>
              <a:tblGrid>
                <a:gridCol w="3200400"/>
                <a:gridCol w="3733800"/>
                <a:gridCol w="1524000"/>
              </a:tblGrid>
              <a:tr h="4778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charset="0"/>
                        </a:rPr>
                        <a:t>CRITERIA</a:t>
                      </a:r>
                      <a:endParaRPr kumimoji="0" lang="en-US" sz="2000" b="0" i="0" u="none" strike="noStrike" cap="none" normalizeH="0" baseline="0" smtClean="0">
                        <a:ln>
                          <a:noFill/>
                        </a:ln>
                        <a:solidFill>
                          <a:schemeClr val="tx1"/>
                        </a:solidFill>
                        <a:effectLst/>
                        <a:latin typeface="Times"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charset="0"/>
                        </a:rPr>
                        <a:t>INDICATORS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Times" charset="0"/>
                        </a:rPr>
                        <a:t>RESULTS</a:t>
                      </a:r>
                      <a:endParaRPr kumimoji="0" lang="en-US" sz="2000" b="0" i="0" u="none" strike="noStrike" cap="none" normalizeH="0" baseline="0" smtClean="0">
                        <a:ln>
                          <a:noFill/>
                        </a:ln>
                        <a:solidFill>
                          <a:schemeClr val="tx1"/>
                        </a:solidFill>
                        <a:effectLst/>
                        <a:latin typeface="Time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47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Access to the curative services included in the basic package of services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 of population receiving the services at any of the three subsystems (public, social security and private) with public funding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N/A</a:t>
                      </a:r>
                      <a:endParaRPr kumimoji="0" lang="es-CO"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604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Access to preventive services  included in the basic package of services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 of population receiving the services at any of the three subsystems (public, social security and private) with public funding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N/A</a:t>
                      </a:r>
                      <a:endParaRPr kumimoji="0" lang="es-CO"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287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The provision of services aimed at non-transmittable, chronic and degenerative diseases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  health facilities at the district level offering services for the following problems: diabetes, hypertension, cardiovascular diseases, screening cervical cancer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42%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(5 facilities from a total of 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60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Actions implemented aimed to protect the individuals against  the socio-economic consequences of catastrophic illnesses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  of  health districts or municipalities that  have a  catastrophic disease fund for their population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0%. This type of  benefit does not exist in the area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274" name="Group 2"/>
          <p:cNvGraphicFramePr>
            <a:graphicFrameLocks noGrp="1"/>
          </p:cNvGraphicFramePr>
          <p:nvPr>
            <p:ph type="tbl" idx="1"/>
          </p:nvPr>
        </p:nvGraphicFramePr>
        <p:xfrm>
          <a:off x="304800" y="457200"/>
          <a:ext cx="8610600" cy="5802313"/>
        </p:xfrm>
        <a:graphic>
          <a:graphicData uri="http://schemas.openxmlformats.org/drawingml/2006/table">
            <a:tbl>
              <a:tblPr/>
              <a:tblGrid>
                <a:gridCol w="1851025"/>
                <a:gridCol w="4549775"/>
                <a:gridCol w="2209800"/>
              </a:tblGrid>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charset="0"/>
                        </a:rPr>
                        <a:t>CRITERIA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Times" charset="0"/>
                        </a:rPr>
                        <a:t>INDICATORS</a:t>
                      </a:r>
                      <a:endParaRPr kumimoji="0" lang="en-US" sz="2400" b="0" i="0" u="none" strike="noStrike" cap="none" normalizeH="0" baseline="0" smtClean="0">
                        <a:ln>
                          <a:noFill/>
                        </a:ln>
                        <a:solidFill>
                          <a:schemeClr val="tx1"/>
                        </a:solidFill>
                        <a:effectLst/>
                        <a:latin typeface="Times"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imes" charset="0"/>
                        </a:rPr>
                        <a:t>RESULTS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382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Reduction of financial barriers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1" u="none" strike="noStrike" cap="none" normalizeH="0" baseline="0" smtClean="0">
                          <a:ln>
                            <a:noFill/>
                          </a:ln>
                          <a:solidFill>
                            <a:schemeClr val="tx1"/>
                          </a:solidFill>
                          <a:effectLst/>
                          <a:latin typeface="Times" charset="0"/>
                        </a:rPr>
                        <a:t>% </a:t>
                      </a:r>
                      <a:r>
                        <a:rPr kumimoji="0" lang="en-US" sz="1800" b="0" i="0" u="none" strike="noStrike" cap="none" normalizeH="0" baseline="0" smtClean="0">
                          <a:ln>
                            <a:noFill/>
                          </a:ln>
                          <a:solidFill>
                            <a:schemeClr val="tx1"/>
                          </a:solidFill>
                          <a:effectLst/>
                          <a:latin typeface="Times" charset="0"/>
                        </a:rPr>
                        <a:t>health facilities in a given district in which the population contributes with cash or in kind resources to the delivery of basic health care services (both curative and preventive)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0% (interviews to health authorities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100% (focus groups with community members)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5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Reduction of non- financial barriers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800" b="0" i="0" u="none" strike="noStrike" cap="none" normalizeH="0" baseline="0" smtClean="0">
                          <a:ln>
                            <a:noFill/>
                          </a:ln>
                          <a:solidFill>
                            <a:schemeClr val="tx1"/>
                          </a:solidFill>
                          <a:effectLst/>
                          <a:latin typeface="Times" charset="0"/>
                        </a:rPr>
                        <a:t>% of health personnel (by category) that speak the local indigenous language</a:t>
                      </a:r>
                      <a:endParaRPr kumimoji="0" lang="es-CO"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800" b="0" i="0" u="none" strike="noStrike" cap="none" normalizeH="0" baseline="0" smtClean="0">
                          <a:ln>
                            <a:noFill/>
                          </a:ln>
                          <a:solidFill>
                            <a:schemeClr val="tx1"/>
                          </a:solidFill>
                          <a:effectLst/>
                          <a:latin typeface="Times" charset="0"/>
                        </a:rPr>
                        <a:t> % of health staff (by category) who are women</a:t>
                      </a:r>
                      <a:endParaRPr kumimoji="0" lang="es-CO"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800" b="0" i="0" u="none" strike="noStrike" cap="none" normalizeH="0" baseline="0" smtClean="0">
                          <a:ln>
                            <a:noFill/>
                          </a:ln>
                          <a:solidFill>
                            <a:schemeClr val="tx1"/>
                          </a:solidFill>
                          <a:effectLst/>
                          <a:latin typeface="Times" charset="0"/>
                        </a:rPr>
                        <a:t> % of health facilities offering services in a schedule that is appropriate to the occupation and schedules of the local population (24 hours emergency; OPD services offered until late evening)</a:t>
                      </a:r>
                      <a:endParaRPr kumimoji="0" lang="es-CO"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1800" b="0" i="0" u="none" strike="noStrike" cap="none" normalizeH="0" baseline="0" smtClean="0">
                          <a:ln>
                            <a:noFill/>
                          </a:ln>
                          <a:solidFill>
                            <a:schemeClr val="tx1"/>
                          </a:solidFill>
                          <a:effectLst/>
                          <a:latin typeface="Times" charset="0"/>
                        </a:rPr>
                        <a:t> %  of first level health facilities that experienced shortage of basic resources during last year (equipment, drugs, medical staff)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30% </a:t>
                      </a:r>
                      <a:r>
                        <a:rPr kumimoji="0" lang="en-US" sz="1600" b="0" i="0" u="none" strike="noStrike" cap="none" normalizeH="0" baseline="0" smtClean="0">
                          <a:ln>
                            <a:noFill/>
                          </a:ln>
                          <a:solidFill>
                            <a:schemeClr val="tx1"/>
                          </a:solidFill>
                          <a:effectLst/>
                          <a:latin typeface="Times" charset="0"/>
                        </a:rPr>
                        <a:t>(see table &amp; graph for distribution)</a:t>
                      </a:r>
                      <a:endParaRPr kumimoji="0" lang="es-CO" sz="16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59% </a:t>
                      </a:r>
                      <a:r>
                        <a:rPr kumimoji="0" lang="en-US" sz="1600" b="0" i="0" u="none" strike="noStrike" cap="none" normalizeH="0" baseline="0" smtClean="0">
                          <a:ln>
                            <a:noFill/>
                          </a:ln>
                          <a:solidFill>
                            <a:schemeClr val="tx1"/>
                          </a:solidFill>
                          <a:effectLst/>
                          <a:latin typeface="Times" charset="0"/>
                        </a:rPr>
                        <a:t>(see table &amp;graph for distribution)</a:t>
                      </a:r>
                      <a:endParaRPr kumimoji="0" lang="es-CO" sz="16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25% (3 out of 12 facilities)</a:t>
                      </a:r>
                      <a:endParaRPr kumimoji="0" lang="es-CO"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charset="0"/>
                        </a:rPr>
                        <a:t>(pending tabulation)</a:t>
                      </a:r>
                      <a:endParaRPr kumimoji="0" lang="es-CO" sz="1800" b="0" i="0" u="none" strike="noStrike" cap="none" normalizeH="0" baseline="0" smtClean="0">
                        <a:ln>
                          <a:noFill/>
                        </a:ln>
                        <a:solidFill>
                          <a:schemeClr val="tx1"/>
                        </a:solidFill>
                        <a:effectLst/>
                        <a:latin typeface="Times"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0"/>
            <a:ext cx="7772400" cy="1143000"/>
          </a:xfrm>
        </p:spPr>
        <p:txBody>
          <a:bodyPr/>
          <a:lstStyle/>
          <a:p>
            <a:pPr>
              <a:buClr>
                <a:schemeClr val="tx1"/>
              </a:buClr>
              <a:buFont typeface="Times New Roman" pitchFamily="18" charset="0"/>
              <a:buChar char="–"/>
            </a:pPr>
            <a:r>
              <a:rPr lang="en-US" altLang="zh-CN">
                <a:ea typeface="SimSun" pitchFamily="2" charset="-122"/>
              </a:rPr>
              <a:t>The Adapted Benchmarks</a:t>
            </a:r>
          </a:p>
        </p:txBody>
      </p:sp>
      <p:sp>
        <p:nvSpPr>
          <p:cNvPr id="3075" name="Rectangle 3"/>
          <p:cNvSpPr>
            <a:spLocks noGrp="1" noChangeArrowheads="1"/>
          </p:cNvSpPr>
          <p:nvPr>
            <p:ph type="body" idx="4294967295"/>
          </p:nvPr>
        </p:nvSpPr>
        <p:spPr>
          <a:xfrm>
            <a:off x="830263" y="1981200"/>
            <a:ext cx="7340600" cy="3252788"/>
          </a:xfrm>
        </p:spPr>
        <p:txBody>
          <a:bodyPr/>
          <a:lstStyle/>
          <a:p>
            <a:pPr>
              <a:lnSpc>
                <a:spcPct val="90000"/>
              </a:lnSpc>
              <a:buClr>
                <a:schemeClr val="tx1"/>
              </a:buClr>
              <a:buFont typeface="Times New Roman" pitchFamily="18" charset="0"/>
              <a:buChar char="–"/>
            </a:pPr>
            <a:r>
              <a:rPr lang="zh-CN" altLang="en-US" sz="2400">
                <a:ea typeface="SimSun" pitchFamily="2" charset="-122"/>
              </a:rPr>
              <a:t>1. </a:t>
            </a:r>
            <a:r>
              <a:rPr lang="en-US" altLang="zh-CN" sz="2400">
                <a:ea typeface="SimSun" pitchFamily="2" charset="-122"/>
              </a:rPr>
              <a:t>Intersectoral public health</a:t>
            </a:r>
          </a:p>
          <a:p>
            <a:pPr>
              <a:lnSpc>
                <a:spcPct val="90000"/>
              </a:lnSpc>
              <a:buClr>
                <a:schemeClr val="tx1"/>
              </a:buClr>
              <a:buFont typeface="Times New Roman" pitchFamily="18" charset="0"/>
              <a:buChar char="–"/>
            </a:pPr>
            <a:r>
              <a:rPr lang="en-US" altLang="zh-CN" sz="2400">
                <a:ea typeface="SimSun" pitchFamily="2" charset="-122"/>
              </a:rPr>
              <a:t>2. Financial barriers to equitable access</a:t>
            </a:r>
          </a:p>
          <a:p>
            <a:pPr>
              <a:lnSpc>
                <a:spcPct val="90000"/>
              </a:lnSpc>
              <a:buClr>
                <a:schemeClr val="tx1"/>
              </a:buClr>
              <a:buFont typeface="Times New Roman" pitchFamily="18" charset="0"/>
              <a:buChar char="–"/>
            </a:pPr>
            <a:r>
              <a:rPr lang="en-US" altLang="zh-CN" sz="2400">
                <a:ea typeface="SimSun" pitchFamily="2" charset="-122"/>
              </a:rPr>
              <a:t>3. Nonfinancial barriers to access</a:t>
            </a:r>
          </a:p>
          <a:p>
            <a:pPr>
              <a:lnSpc>
                <a:spcPct val="90000"/>
              </a:lnSpc>
              <a:buClr>
                <a:schemeClr val="tx1"/>
              </a:buClr>
              <a:buFont typeface="Times New Roman" pitchFamily="18" charset="0"/>
              <a:buChar char="–"/>
            </a:pPr>
            <a:r>
              <a:rPr lang="en-US" altLang="zh-CN" sz="2400">
                <a:ea typeface="SimSun" pitchFamily="2" charset="-122"/>
              </a:rPr>
              <a:t>4. Comprehensiveness of benefits, tiering</a:t>
            </a:r>
          </a:p>
          <a:p>
            <a:pPr>
              <a:lnSpc>
                <a:spcPct val="90000"/>
              </a:lnSpc>
              <a:buClr>
                <a:schemeClr val="tx1"/>
              </a:buClr>
              <a:buFont typeface="Times New Roman" pitchFamily="18" charset="0"/>
              <a:buChar char="–"/>
            </a:pPr>
            <a:r>
              <a:rPr lang="en-US" altLang="zh-CN" sz="2400">
                <a:ea typeface="SimSun" pitchFamily="2" charset="-122"/>
              </a:rPr>
              <a:t>5. Equitable financing</a:t>
            </a:r>
          </a:p>
          <a:p>
            <a:pPr>
              <a:lnSpc>
                <a:spcPct val="90000"/>
              </a:lnSpc>
              <a:buClr>
                <a:schemeClr val="tx1"/>
              </a:buClr>
              <a:buFont typeface="Times New Roman" pitchFamily="18" charset="0"/>
              <a:buChar char="–"/>
            </a:pPr>
            <a:r>
              <a:rPr lang="en-US" altLang="zh-CN" sz="2400">
                <a:ea typeface="SimSun" pitchFamily="2" charset="-122"/>
              </a:rPr>
              <a:t>6.Efficacy,efficiency,quality of health care</a:t>
            </a:r>
          </a:p>
          <a:p>
            <a:pPr>
              <a:lnSpc>
                <a:spcPct val="90000"/>
              </a:lnSpc>
              <a:buClr>
                <a:schemeClr val="tx1"/>
              </a:buClr>
              <a:buFont typeface="Times New Roman" pitchFamily="18" charset="0"/>
              <a:buChar char="–"/>
            </a:pPr>
            <a:r>
              <a:rPr lang="en-US" altLang="zh-CN" sz="2400">
                <a:ea typeface="SimSun" pitchFamily="2" charset="-122"/>
              </a:rPr>
              <a:t>7. Administrative efficiency</a:t>
            </a:r>
          </a:p>
          <a:p>
            <a:pPr>
              <a:lnSpc>
                <a:spcPct val="90000"/>
              </a:lnSpc>
              <a:buClr>
                <a:schemeClr val="tx1"/>
              </a:buClr>
              <a:buFont typeface="Times New Roman" pitchFamily="18" charset="0"/>
              <a:buChar char="–"/>
            </a:pPr>
            <a:r>
              <a:rPr lang="en-US" altLang="zh-CN" sz="2400">
                <a:ea typeface="SimSun" pitchFamily="2" charset="-122"/>
              </a:rPr>
              <a:t>8. Democratic accountability, empowerment</a:t>
            </a:r>
          </a:p>
          <a:p>
            <a:pPr>
              <a:lnSpc>
                <a:spcPct val="90000"/>
              </a:lnSpc>
              <a:buClr>
                <a:schemeClr val="tx1"/>
              </a:buClr>
              <a:buFont typeface="Times New Roman" pitchFamily="18" charset="0"/>
              <a:buChar char="–"/>
            </a:pPr>
            <a:r>
              <a:rPr lang="en-US" altLang="zh-CN" sz="2400">
                <a:ea typeface="SimSun" pitchFamily="2" charset="-122"/>
              </a:rPr>
              <a:t>9. Patient and provider autonomy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609600"/>
            <a:ext cx="7772400" cy="990600"/>
          </a:xfrm>
        </p:spPr>
        <p:txBody>
          <a:bodyPr/>
          <a:lstStyle/>
          <a:p>
            <a:r>
              <a:rPr lang="en-US" sz="2000" b="1">
                <a:solidFill>
                  <a:schemeClr val="tx1"/>
                </a:solidFill>
                <a:latin typeface="Tahoma" charset="0"/>
              </a:rPr>
              <a:t>Instrument  #1b: </a:t>
            </a:r>
            <a:r>
              <a:rPr lang="en-US" sz="2000">
                <a:solidFill>
                  <a:schemeClr val="tx1"/>
                </a:solidFill>
                <a:latin typeface="Tahoma" charset="0"/>
              </a:rPr>
              <a:t>Human Resources (feed analysis of non-financial barriers and inequities in the distribution of health personnel)</a:t>
            </a:r>
          </a:p>
        </p:txBody>
      </p:sp>
      <p:graphicFrame>
        <p:nvGraphicFramePr>
          <p:cNvPr id="55299" name="Object 3"/>
          <p:cNvGraphicFramePr>
            <a:graphicFrameLocks noChangeAspect="1"/>
          </p:cNvGraphicFramePr>
          <p:nvPr/>
        </p:nvGraphicFramePr>
        <p:xfrm>
          <a:off x="533400" y="2209800"/>
          <a:ext cx="8064500" cy="3581400"/>
        </p:xfrm>
        <a:graphic>
          <a:graphicData uri="http://schemas.openxmlformats.org/presentationml/2006/ole">
            <p:oleObj spid="_x0000_s55299" name="Worksheet" r:id="rId4" imgW="3667058" imgH="1143000" progId="Excel.Sheet.8">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346" name="Object 2"/>
          <p:cNvGraphicFramePr>
            <a:graphicFrameLocks noChangeAspect="1"/>
          </p:cNvGraphicFramePr>
          <p:nvPr/>
        </p:nvGraphicFramePr>
        <p:xfrm>
          <a:off x="304800" y="609600"/>
          <a:ext cx="8610600" cy="5638800"/>
        </p:xfrm>
        <a:graphic>
          <a:graphicData uri="http://schemas.openxmlformats.org/presentationml/2006/ole">
            <p:oleObj spid="_x0000_s57346" name="Chart" r:id="rId4" imgW="9534587" imgH="5334000" progId="Excel.Chart.8">
              <p:embed/>
            </p:oleObj>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Lessons learned</a:t>
            </a:r>
          </a:p>
        </p:txBody>
      </p:sp>
      <p:sp>
        <p:nvSpPr>
          <p:cNvPr id="59395" name="Rectangle 3"/>
          <p:cNvSpPr>
            <a:spLocks noGrp="1" noChangeArrowheads="1"/>
          </p:cNvSpPr>
          <p:nvPr>
            <p:ph type="body" idx="1"/>
          </p:nvPr>
        </p:nvSpPr>
        <p:spPr>
          <a:xfrm>
            <a:off x="685800" y="1600200"/>
            <a:ext cx="7772400" cy="4495800"/>
          </a:xfrm>
        </p:spPr>
        <p:txBody>
          <a:bodyPr/>
          <a:lstStyle/>
          <a:p>
            <a:r>
              <a:rPr lang="en-US"/>
              <a:t>Benchmarks and their potential contribution to the analysis of inequities</a:t>
            </a:r>
          </a:p>
          <a:p>
            <a:pPr lvl="1"/>
            <a:r>
              <a:rPr lang="en-US"/>
              <a:t>Start by analyzing inequities in the delivery of basic health services and inequities in the distribution of basic resources</a:t>
            </a:r>
          </a:p>
          <a:p>
            <a:pPr lvl="1"/>
            <a:r>
              <a:rPr lang="en-US"/>
              <a:t>From here the benchmarks can help to explain the factors that may be related to  the observed inequities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Lessons learned</a:t>
            </a:r>
          </a:p>
        </p:txBody>
      </p:sp>
      <p:sp>
        <p:nvSpPr>
          <p:cNvPr id="61443" name="Rectangle 3"/>
          <p:cNvSpPr>
            <a:spLocks noGrp="1" noChangeArrowheads="1"/>
          </p:cNvSpPr>
          <p:nvPr>
            <p:ph type="body" idx="1"/>
          </p:nvPr>
        </p:nvSpPr>
        <p:spPr>
          <a:xfrm>
            <a:off x="685800" y="1752600"/>
            <a:ext cx="8001000" cy="4724400"/>
          </a:xfrm>
        </p:spPr>
        <p:txBody>
          <a:bodyPr/>
          <a:lstStyle/>
          <a:p>
            <a:pPr>
              <a:lnSpc>
                <a:spcPct val="90000"/>
              </a:lnSpc>
            </a:pPr>
            <a:r>
              <a:rPr lang="en-US" sz="2800"/>
              <a:t>Difficulties of transferring concepts into practice</a:t>
            </a:r>
          </a:p>
          <a:p>
            <a:pPr lvl="1">
              <a:lnSpc>
                <a:spcPct val="90000"/>
              </a:lnSpc>
            </a:pPr>
            <a:r>
              <a:rPr lang="en-US" sz="2400"/>
              <a:t>Identifying and assessing indicators for accountability, social participation, intersectorial work, etc.</a:t>
            </a:r>
          </a:p>
          <a:p>
            <a:pPr lvl="1">
              <a:lnSpc>
                <a:spcPct val="90000"/>
              </a:lnSpc>
            </a:pPr>
            <a:endParaRPr lang="en-US" sz="2400"/>
          </a:p>
          <a:p>
            <a:pPr>
              <a:lnSpc>
                <a:spcPct val="90000"/>
              </a:lnSpc>
            </a:pPr>
            <a:r>
              <a:rPr lang="en-US" sz="2800"/>
              <a:t>Limitations related to health information systems</a:t>
            </a:r>
          </a:p>
          <a:p>
            <a:pPr lvl="1">
              <a:lnSpc>
                <a:spcPct val="90000"/>
              </a:lnSpc>
            </a:pPr>
            <a:r>
              <a:rPr lang="en-US" sz="2400"/>
              <a:t>Existing system collects mainly traditional information (health service production) and has little flexibility to introduce new indicators (intersectorial work and others)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609600"/>
            <a:ext cx="7772400" cy="838200"/>
          </a:xfrm>
        </p:spPr>
        <p:txBody>
          <a:bodyPr/>
          <a:lstStyle/>
          <a:p>
            <a:r>
              <a:rPr lang="en-US"/>
              <a:t>Lessons learned</a:t>
            </a:r>
          </a:p>
        </p:txBody>
      </p:sp>
      <p:sp>
        <p:nvSpPr>
          <p:cNvPr id="63491" name="Rectangle 3"/>
          <p:cNvSpPr>
            <a:spLocks noGrp="1" noChangeArrowheads="1"/>
          </p:cNvSpPr>
          <p:nvPr>
            <p:ph type="body" idx="1"/>
          </p:nvPr>
        </p:nvSpPr>
        <p:spPr>
          <a:xfrm>
            <a:off x="685800" y="1524000"/>
            <a:ext cx="7772400" cy="4572000"/>
          </a:xfrm>
        </p:spPr>
        <p:txBody>
          <a:bodyPr/>
          <a:lstStyle/>
          <a:p>
            <a:pPr>
              <a:lnSpc>
                <a:spcPct val="90000"/>
              </a:lnSpc>
            </a:pPr>
            <a:r>
              <a:rPr lang="en-US" sz="2400"/>
              <a:t>Skills in research team</a:t>
            </a:r>
          </a:p>
          <a:p>
            <a:pPr lvl="1">
              <a:lnSpc>
                <a:spcPct val="90000"/>
              </a:lnSpc>
            </a:pPr>
            <a:r>
              <a:rPr lang="en-US" sz="2000"/>
              <a:t>Actors at sub-national levels require skills development</a:t>
            </a:r>
          </a:p>
          <a:p>
            <a:pPr>
              <a:lnSpc>
                <a:spcPct val="90000"/>
              </a:lnSpc>
            </a:pPr>
            <a:r>
              <a:rPr lang="en-US" sz="2400"/>
              <a:t>Qualitative research</a:t>
            </a:r>
          </a:p>
          <a:p>
            <a:pPr lvl="1">
              <a:lnSpc>
                <a:spcPct val="90000"/>
              </a:lnSpc>
            </a:pPr>
            <a:r>
              <a:rPr lang="en-US" sz="2000"/>
              <a:t>Potential users and data collectors have little experience &amp; skills for qualitative research</a:t>
            </a:r>
          </a:p>
          <a:p>
            <a:pPr>
              <a:lnSpc>
                <a:spcPct val="90000"/>
              </a:lnSpc>
            </a:pPr>
            <a:r>
              <a:rPr lang="en-US" sz="2400"/>
              <a:t>Planning cycle</a:t>
            </a:r>
          </a:p>
          <a:p>
            <a:pPr lvl="1">
              <a:lnSpc>
                <a:spcPct val="90000"/>
              </a:lnSpc>
            </a:pPr>
            <a:r>
              <a:rPr lang="en-US" sz="2000"/>
              <a:t>The benchmarks approach seems more useful as an approach that helps the planning cycle: evaluate existing situation-design interventions-implement-evaluate. Issues related to equity and social justice within the health system can be addressed in each of the stages of the planning cycle.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Ecuador</a:t>
            </a:r>
          </a:p>
        </p:txBody>
      </p:sp>
      <p:sp>
        <p:nvSpPr>
          <p:cNvPr id="26627" name="Rectangle 3"/>
          <p:cNvSpPr>
            <a:spLocks noGrp="1" noChangeArrowheads="1"/>
          </p:cNvSpPr>
          <p:nvPr>
            <p:ph type="body" idx="1"/>
          </p:nvPr>
        </p:nvSpPr>
        <p:spPr/>
        <p:txBody>
          <a:bodyPr/>
          <a:lstStyle/>
          <a:p>
            <a:r>
              <a:rPr lang="en-US"/>
              <a:t>Team members:</a:t>
            </a:r>
          </a:p>
          <a:p>
            <a:pPr lvl="1"/>
            <a:r>
              <a:rPr lang="en-US"/>
              <a:t>12 people representing the following institutions: </a:t>
            </a:r>
            <a:r>
              <a:rPr lang="es-CO">
                <a:cs typeface="Times New Roman" pitchFamily="18" charset="0"/>
              </a:rPr>
              <a:t>Universidad Nacional de Loja, PAHO-Ecuador, ALDES, Universidad de Cuenca, Fundación Eugenio Espejo, Harvard School of Public Health (USA) Liverpool School  of Tropical Medicine (UK) </a:t>
            </a:r>
            <a:r>
              <a:rPr lang="en-US"/>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Work carried out during the year 2003</a:t>
            </a:r>
          </a:p>
        </p:txBody>
      </p:sp>
      <p:sp>
        <p:nvSpPr>
          <p:cNvPr id="27651" name="Rectangle 3"/>
          <p:cNvSpPr>
            <a:spLocks noGrp="1" noChangeArrowheads="1"/>
          </p:cNvSpPr>
          <p:nvPr>
            <p:ph type="body" idx="1"/>
          </p:nvPr>
        </p:nvSpPr>
        <p:spPr/>
        <p:txBody>
          <a:bodyPr/>
          <a:lstStyle/>
          <a:p>
            <a:r>
              <a:rPr lang="en-US">
                <a:cs typeface="Times New Roman" pitchFamily="18" charset="0"/>
              </a:rPr>
              <a:t>5 workshops (two days per workshop)</a:t>
            </a:r>
            <a:endParaRPr lang="es-CO">
              <a:cs typeface="Times New Roman" pitchFamily="18" charset="0"/>
            </a:endParaRPr>
          </a:p>
          <a:p>
            <a:r>
              <a:rPr lang="en-US">
                <a:cs typeface="Times New Roman" pitchFamily="18" charset="0"/>
              </a:rPr>
              <a:t>9 work-meetings (one day or less)</a:t>
            </a:r>
          </a:p>
          <a:p>
            <a:r>
              <a:rPr lang="en-US">
                <a:cs typeface="Times New Roman" pitchFamily="18" charset="0"/>
              </a:rPr>
              <a:t>Outputs:</a:t>
            </a:r>
          </a:p>
          <a:p>
            <a:pPr lvl="1"/>
            <a:r>
              <a:rPr lang="en-US"/>
              <a:t>Adapted version to Ecuador of the generic matrix (Daniels et al 2000) with specific indicators for each benchmarks’ criteria</a:t>
            </a:r>
          </a:p>
          <a:p>
            <a:pPr lvl="1"/>
            <a:r>
              <a:rPr lang="en-US"/>
              <a:t>Development of data collection instruments to assess indicators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Adaptation of generic matrix</a:t>
            </a:r>
          </a:p>
        </p:txBody>
      </p:sp>
      <p:sp>
        <p:nvSpPr>
          <p:cNvPr id="28675" name="Rectangle 3"/>
          <p:cNvSpPr>
            <a:spLocks noGrp="1" noChangeArrowheads="1"/>
          </p:cNvSpPr>
          <p:nvPr>
            <p:ph type="body" idx="1"/>
          </p:nvPr>
        </p:nvSpPr>
        <p:spPr/>
        <p:txBody>
          <a:bodyPr/>
          <a:lstStyle/>
          <a:p>
            <a:pPr>
              <a:lnSpc>
                <a:spcPct val="90000"/>
              </a:lnSpc>
            </a:pPr>
            <a:r>
              <a:rPr lang="es-CO">
                <a:cs typeface="Times New Roman" pitchFamily="18" charset="0"/>
              </a:rPr>
              <a:t>Followed simmilar  process to Guatemala</a:t>
            </a:r>
          </a:p>
          <a:p>
            <a:pPr>
              <a:lnSpc>
                <a:spcPct val="90000"/>
              </a:lnSpc>
            </a:pPr>
            <a:r>
              <a:rPr lang="es-CO">
                <a:cs typeface="Times New Roman" pitchFamily="18" charset="0"/>
              </a:rPr>
              <a:t>Exchange of ideas and indicators between the Guatemalan team and the Ecuadorian team. </a:t>
            </a:r>
          </a:p>
          <a:p>
            <a:pPr>
              <a:lnSpc>
                <a:spcPct val="90000"/>
              </a:lnSpc>
            </a:pPr>
            <a:r>
              <a:rPr lang="es-CO">
                <a:cs typeface="Times New Roman" pitchFamily="18" charset="0"/>
              </a:rPr>
              <a:t>Adaptation in Ecuador emphasize  the assessment of recent health policies: national health system law, free MCH services law</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Field application (Jan-April 2004)</a:t>
            </a:r>
          </a:p>
        </p:txBody>
      </p:sp>
      <p:sp>
        <p:nvSpPr>
          <p:cNvPr id="29699" name="Rectangle 3"/>
          <p:cNvSpPr>
            <a:spLocks noGrp="1" noChangeArrowheads="1"/>
          </p:cNvSpPr>
          <p:nvPr>
            <p:ph type="body" idx="1"/>
          </p:nvPr>
        </p:nvSpPr>
        <p:spPr/>
        <p:txBody>
          <a:bodyPr/>
          <a:lstStyle/>
          <a:p>
            <a:r>
              <a:rPr lang="en-US"/>
              <a:t>Two provinces: Azuay y Canar</a:t>
            </a:r>
          </a:p>
          <a:p>
            <a:r>
              <a:rPr lang="en-US"/>
              <a:t>25  health facilities (11 MoH 7 social security; 7 NGO’s; 1 local government.</a:t>
            </a:r>
          </a:p>
          <a:p>
            <a:r>
              <a:rPr lang="en-US"/>
              <a:t>In addition, a household survey that will allow to investigate socio-economic inequalities and its relation with access to reproductive health and MCH services.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Expected use of findings (field application)</a:t>
            </a:r>
          </a:p>
        </p:txBody>
      </p:sp>
      <p:sp>
        <p:nvSpPr>
          <p:cNvPr id="30723" name="Rectangle 3"/>
          <p:cNvSpPr>
            <a:spLocks noGrp="1" noChangeArrowheads="1"/>
          </p:cNvSpPr>
          <p:nvPr>
            <p:ph type="body" idx="1"/>
          </p:nvPr>
        </p:nvSpPr>
        <p:spPr/>
        <p:txBody>
          <a:bodyPr/>
          <a:lstStyle/>
          <a:p>
            <a:r>
              <a:rPr lang="en-US"/>
              <a:t>Inform local government health plans</a:t>
            </a:r>
          </a:p>
          <a:p>
            <a:r>
              <a:rPr lang="en-US"/>
              <a:t>Inform advocacy groups in Azuay and Canar</a:t>
            </a:r>
          </a:p>
          <a:p>
            <a:r>
              <a:rPr lang="en-US"/>
              <a:t>Field testing of the benchmarks approach as a tool that can aid the monitoring and evaluation of health policy implementation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zh-CN">
                <a:ea typeface="SimSun" pitchFamily="2" charset="-122"/>
              </a:rPr>
              <a:t>Connections to social justice	</a:t>
            </a:r>
          </a:p>
        </p:txBody>
      </p:sp>
      <p:sp>
        <p:nvSpPr>
          <p:cNvPr id="4099" name="Rectangle 3"/>
          <p:cNvSpPr>
            <a:spLocks noGrp="1" noChangeArrowheads="1"/>
          </p:cNvSpPr>
          <p:nvPr>
            <p:ph type="body" idx="1"/>
          </p:nvPr>
        </p:nvSpPr>
        <p:spPr/>
        <p:txBody>
          <a:bodyPr/>
          <a:lstStyle/>
          <a:p>
            <a:pPr>
              <a:lnSpc>
                <a:spcPct val="90000"/>
              </a:lnSpc>
            </a:pPr>
            <a:r>
              <a:rPr lang="en-US" altLang="zh-CN">
                <a:ea typeface="SimSun" pitchFamily="2" charset="-122"/>
              </a:rPr>
              <a:t>Equity</a:t>
            </a:r>
          </a:p>
          <a:p>
            <a:pPr lvl="1">
              <a:lnSpc>
                <a:spcPct val="90000"/>
              </a:lnSpc>
            </a:pPr>
            <a:r>
              <a:rPr lang="en-US" altLang="zh-CN">
                <a:ea typeface="SimSun" pitchFamily="2" charset="-122"/>
              </a:rPr>
              <a:t>B1Intersectoral public health, B2-3 Access, B4Tiering, B5 Financing</a:t>
            </a:r>
          </a:p>
          <a:p>
            <a:pPr>
              <a:lnSpc>
                <a:spcPct val="90000"/>
              </a:lnSpc>
            </a:pPr>
            <a:r>
              <a:rPr lang="en-US" altLang="zh-CN">
                <a:ea typeface="SimSun" pitchFamily="2" charset="-122"/>
              </a:rPr>
              <a:t>Democratic Accountability</a:t>
            </a:r>
          </a:p>
          <a:p>
            <a:pPr lvl="1">
              <a:lnSpc>
                <a:spcPct val="90000"/>
              </a:lnSpc>
            </a:pPr>
            <a:r>
              <a:rPr lang="en-US" altLang="zh-CN">
                <a:ea typeface="SimSun" pitchFamily="2" charset="-122"/>
              </a:rPr>
              <a:t>B8, B9Choice</a:t>
            </a:r>
          </a:p>
          <a:p>
            <a:pPr>
              <a:lnSpc>
                <a:spcPct val="90000"/>
              </a:lnSpc>
            </a:pPr>
            <a:r>
              <a:rPr lang="en-US" altLang="zh-CN">
                <a:ea typeface="SimSun" pitchFamily="2" charset="-122"/>
              </a:rPr>
              <a:t>Efficiency</a:t>
            </a:r>
          </a:p>
          <a:p>
            <a:pPr lvl="1">
              <a:lnSpc>
                <a:spcPct val="90000"/>
              </a:lnSpc>
            </a:pPr>
            <a:r>
              <a:rPr lang="en-US" altLang="zh-CN">
                <a:ea typeface="SimSun" pitchFamily="2" charset="-122"/>
              </a:rPr>
              <a:t>B6 Clinical Efficacy and quality</a:t>
            </a:r>
          </a:p>
          <a:p>
            <a:pPr lvl="1">
              <a:lnSpc>
                <a:spcPct val="90000"/>
              </a:lnSpc>
            </a:pPr>
            <a:r>
              <a:rPr lang="en-US" altLang="zh-CN">
                <a:ea typeface="SimSun" pitchFamily="2" charset="-122"/>
              </a:rPr>
              <a:t>B7 Administrative efficiency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APHA           Later</a:t>
            </a:r>
          </a:p>
        </p:txBody>
      </p:sp>
      <p:sp>
        <p:nvSpPr>
          <p:cNvPr id="23555" name="Rectangle 3"/>
          <p:cNvSpPr>
            <a:spLocks noGrp="1" noChangeArrowheads="1"/>
          </p:cNvSpPr>
          <p:nvPr>
            <p:ph type="body" sz="half" idx="1"/>
          </p:nvPr>
        </p:nvSpPr>
        <p:spPr/>
        <p:txBody>
          <a:bodyPr/>
          <a:lstStyle/>
          <a:p>
            <a:r>
              <a:rPr lang="en-US"/>
              <a:t>Thailand </a:t>
            </a:r>
          </a:p>
          <a:p>
            <a:r>
              <a:rPr lang="en-US"/>
              <a:t>Guatemala</a:t>
            </a:r>
          </a:p>
          <a:p>
            <a:r>
              <a:rPr lang="en-US"/>
              <a:t>Cameroon</a:t>
            </a:r>
          </a:p>
          <a:p>
            <a:endParaRPr lang="en-US"/>
          </a:p>
        </p:txBody>
      </p:sp>
      <p:sp>
        <p:nvSpPr>
          <p:cNvPr id="23556" name="Rectangle 4"/>
          <p:cNvSpPr>
            <a:spLocks noGrp="1" noChangeArrowheads="1"/>
          </p:cNvSpPr>
          <p:nvPr>
            <p:ph type="body" sz="half" idx="2"/>
          </p:nvPr>
        </p:nvSpPr>
        <p:spPr/>
        <p:txBody>
          <a:bodyPr/>
          <a:lstStyle/>
          <a:p>
            <a:pPr>
              <a:lnSpc>
                <a:spcPct val="90000"/>
              </a:lnSpc>
            </a:pPr>
            <a:r>
              <a:rPr lang="en-US" sz="2400"/>
              <a:t>Zambia--HIV/AIDS</a:t>
            </a:r>
          </a:p>
          <a:p>
            <a:pPr>
              <a:lnSpc>
                <a:spcPct val="90000"/>
              </a:lnSpc>
            </a:pPr>
            <a:r>
              <a:rPr lang="en-US" sz="2400"/>
              <a:t>Yunnan, China-rural reform</a:t>
            </a:r>
          </a:p>
          <a:p>
            <a:pPr>
              <a:lnSpc>
                <a:spcPct val="90000"/>
              </a:lnSpc>
            </a:pPr>
            <a:r>
              <a:rPr lang="en-US" sz="2400"/>
              <a:t>Ecuador, public health, comprehensive</a:t>
            </a:r>
          </a:p>
          <a:p>
            <a:pPr>
              <a:lnSpc>
                <a:spcPct val="90000"/>
              </a:lnSpc>
            </a:pPr>
            <a:r>
              <a:rPr lang="en-US" sz="2400"/>
              <a:t>Vietnam-comprehensive reform</a:t>
            </a:r>
          </a:p>
          <a:p>
            <a:pPr>
              <a:lnSpc>
                <a:spcPct val="90000"/>
              </a:lnSpc>
            </a:pPr>
            <a:r>
              <a:rPr lang="en-US" sz="2400"/>
              <a:t>Pakistan- community use</a:t>
            </a:r>
          </a:p>
          <a:p>
            <a:pPr>
              <a:lnSpc>
                <a:spcPct val="90000"/>
              </a:lnSpc>
            </a:pPr>
            <a:r>
              <a:rPr lang="en-US" sz="2400"/>
              <a:t>Chile, Nicaragua, Sri Lanka, Nigeria (ACOSHED), Bangladesh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Plans for Benchmarks</a:t>
            </a:r>
          </a:p>
        </p:txBody>
      </p:sp>
      <p:sp>
        <p:nvSpPr>
          <p:cNvPr id="24579" name="Rectangle 3"/>
          <p:cNvSpPr>
            <a:spLocks noGrp="1" noChangeArrowheads="1"/>
          </p:cNvSpPr>
          <p:nvPr>
            <p:ph type="body" idx="1"/>
          </p:nvPr>
        </p:nvSpPr>
        <p:spPr/>
        <p:txBody>
          <a:bodyPr/>
          <a:lstStyle/>
          <a:p>
            <a:r>
              <a:rPr lang="en-US"/>
              <a:t>Research Network for all sites, other efforts at monitoring reform</a:t>
            </a:r>
          </a:p>
          <a:p>
            <a:r>
              <a:rPr lang="en-US"/>
              <a:t>Funding for country level projects using adapted benchmarks</a:t>
            </a:r>
          </a:p>
          <a:p>
            <a:r>
              <a:rPr lang="en-US"/>
              <a:t>Coordination with WHO, regional organizations of WHO, World Bank, USAID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zh-CN">
                <a:ea typeface="SimSun" pitchFamily="2" charset="-122"/>
              </a:rPr>
              <a:t>Structure of BMs</a:t>
            </a:r>
          </a:p>
        </p:txBody>
      </p:sp>
      <p:sp>
        <p:nvSpPr>
          <p:cNvPr id="8195" name="Rectangle 3"/>
          <p:cNvSpPr>
            <a:spLocks noGrp="1" noChangeArrowheads="1"/>
          </p:cNvSpPr>
          <p:nvPr>
            <p:ph type="body" idx="1"/>
          </p:nvPr>
        </p:nvSpPr>
        <p:spPr/>
        <p:txBody>
          <a:bodyPr/>
          <a:lstStyle/>
          <a:p>
            <a:pPr>
              <a:lnSpc>
                <a:spcPct val="90000"/>
              </a:lnSpc>
            </a:pPr>
            <a:r>
              <a:rPr lang="en-US" altLang="zh-CN">
                <a:ea typeface="SimSun" pitchFamily="2" charset="-122"/>
              </a:rPr>
              <a:t>B1-9   Main Goals</a:t>
            </a:r>
          </a:p>
          <a:p>
            <a:pPr lvl="1">
              <a:lnSpc>
                <a:spcPct val="90000"/>
              </a:lnSpc>
            </a:pPr>
            <a:r>
              <a:rPr lang="en-US" altLang="zh-CN">
                <a:ea typeface="SimSun" pitchFamily="2" charset="-122"/>
              </a:rPr>
              <a:t>Criteria -- Key aspects</a:t>
            </a:r>
          </a:p>
          <a:p>
            <a:pPr lvl="2">
              <a:lnSpc>
                <a:spcPct val="90000"/>
              </a:lnSpc>
            </a:pPr>
            <a:r>
              <a:rPr lang="en-US" altLang="zh-CN">
                <a:ea typeface="SimSun" pitchFamily="2" charset="-122"/>
              </a:rPr>
              <a:t>Sub criteria-- main means or elements</a:t>
            </a:r>
          </a:p>
          <a:p>
            <a:pPr>
              <a:lnSpc>
                <a:spcPct val="90000"/>
              </a:lnSpc>
            </a:pPr>
            <a:endParaRPr lang="en-US" altLang="zh-CN">
              <a:ea typeface="SimSun" pitchFamily="2" charset="-122"/>
            </a:endParaRPr>
          </a:p>
          <a:p>
            <a:pPr>
              <a:lnSpc>
                <a:spcPct val="90000"/>
              </a:lnSpc>
            </a:pPr>
            <a:r>
              <a:rPr lang="en-US" altLang="zh-CN">
                <a:ea typeface="SimSun" pitchFamily="2" charset="-122"/>
              </a:rPr>
              <a:t>Evidence Base + Evaluation</a:t>
            </a:r>
          </a:p>
          <a:p>
            <a:pPr lvl="1">
              <a:lnSpc>
                <a:spcPct val="90000"/>
              </a:lnSpc>
            </a:pPr>
            <a:r>
              <a:rPr lang="en-US" altLang="zh-CN">
                <a:ea typeface="SimSun" pitchFamily="2" charset="-122"/>
              </a:rPr>
              <a:t>Indicators</a:t>
            </a:r>
          </a:p>
          <a:p>
            <a:pPr lvl="1">
              <a:lnSpc>
                <a:spcPct val="90000"/>
              </a:lnSpc>
            </a:pPr>
            <a:r>
              <a:rPr lang="en-US" altLang="zh-CN">
                <a:ea typeface="SimSun" pitchFamily="2" charset="-122"/>
              </a:rPr>
              <a:t>Scoring Rules</a:t>
            </a:r>
          </a:p>
          <a:p>
            <a:pPr lvl="2">
              <a:lnSpc>
                <a:spcPct val="90000"/>
              </a:lnSpc>
            </a:pPr>
            <a:endParaRPr lang="zh-CN" altLang="en-US">
              <a:ea typeface="SimSun"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zh-CN">
                <a:ea typeface="SimSun" pitchFamily="2" charset="-122"/>
              </a:rPr>
              <a:t>WHO Framework vs BM</a:t>
            </a:r>
          </a:p>
        </p:txBody>
      </p:sp>
      <p:grpSp>
        <p:nvGrpSpPr>
          <p:cNvPr id="9219" name="Group 3"/>
          <p:cNvGrpSpPr>
            <a:grpSpLocks/>
          </p:cNvGrpSpPr>
          <p:nvPr/>
        </p:nvGrpSpPr>
        <p:grpSpPr bwMode="auto">
          <a:xfrm>
            <a:off x="685800" y="1981200"/>
            <a:ext cx="7772400" cy="4657725"/>
            <a:chOff x="432" y="1248"/>
            <a:chExt cx="4896" cy="2934"/>
          </a:xfrm>
        </p:grpSpPr>
        <p:sp>
          <p:nvSpPr>
            <p:cNvPr id="9220" name="Rectangle 4"/>
            <p:cNvSpPr>
              <a:spLocks noChangeArrowheads="1"/>
            </p:cNvSpPr>
            <p:nvPr/>
          </p:nvSpPr>
          <p:spPr bwMode="auto">
            <a:xfrm>
              <a:off x="3696" y="3856"/>
              <a:ext cx="1632" cy="326"/>
            </a:xfrm>
            <a:prstGeom prst="rect">
              <a:avLst/>
            </a:prstGeom>
            <a:noFill/>
            <a:ln w="9525">
              <a:noFill/>
              <a:miter lim="800000"/>
              <a:headEnd/>
              <a:tailEnd/>
            </a:ln>
            <a:effectLst/>
          </p:spPr>
          <p:txBody>
            <a:bodyPr/>
            <a:lstStyle/>
            <a:p>
              <a:r>
                <a:rPr lang="en-US" altLang="zh-CN">
                  <a:ea typeface="SimSun" pitchFamily="2" charset="-122"/>
                </a:rPr>
                <a:t>complementary</a:t>
              </a:r>
            </a:p>
          </p:txBody>
        </p:sp>
        <p:sp>
          <p:nvSpPr>
            <p:cNvPr id="9221" name="Rectangle 5"/>
            <p:cNvSpPr>
              <a:spLocks noChangeArrowheads="1"/>
            </p:cNvSpPr>
            <p:nvPr/>
          </p:nvSpPr>
          <p:spPr bwMode="auto">
            <a:xfrm>
              <a:off x="2064" y="3856"/>
              <a:ext cx="1632" cy="326"/>
            </a:xfrm>
            <a:prstGeom prst="rect">
              <a:avLst/>
            </a:prstGeom>
            <a:noFill/>
            <a:ln w="9525">
              <a:noFill/>
              <a:miter lim="800000"/>
              <a:headEnd/>
              <a:tailEnd/>
            </a:ln>
            <a:effectLst/>
          </p:spPr>
          <p:txBody>
            <a:bodyPr/>
            <a:lstStyle/>
            <a:p>
              <a:r>
                <a:rPr lang="en-US" altLang="zh-CN">
                  <a:ea typeface="SimSun" pitchFamily="2" charset="-122"/>
                </a:rPr>
                <a:t>Move to reforms</a:t>
              </a:r>
            </a:p>
          </p:txBody>
        </p:sp>
        <p:sp>
          <p:nvSpPr>
            <p:cNvPr id="9222" name="Rectangle 6"/>
            <p:cNvSpPr>
              <a:spLocks noChangeArrowheads="1"/>
            </p:cNvSpPr>
            <p:nvPr/>
          </p:nvSpPr>
          <p:spPr bwMode="auto">
            <a:xfrm>
              <a:off x="432" y="3856"/>
              <a:ext cx="1632" cy="326"/>
            </a:xfrm>
            <a:prstGeom prst="rect">
              <a:avLst/>
            </a:prstGeom>
            <a:noFill/>
            <a:ln w="9525">
              <a:noFill/>
              <a:miter lim="800000"/>
              <a:headEnd/>
              <a:tailEnd/>
            </a:ln>
            <a:effectLst/>
          </p:spPr>
          <p:txBody>
            <a:bodyPr/>
            <a:lstStyle/>
            <a:p>
              <a:r>
                <a:rPr lang="en-US" altLang="zh-CN">
                  <a:ea typeface="SimSun" pitchFamily="2" charset="-122"/>
                </a:rPr>
                <a:t>Overlap</a:t>
              </a:r>
            </a:p>
          </p:txBody>
        </p:sp>
        <p:sp>
          <p:nvSpPr>
            <p:cNvPr id="9223" name="Rectangle 7"/>
            <p:cNvSpPr>
              <a:spLocks noChangeArrowheads="1"/>
            </p:cNvSpPr>
            <p:nvPr/>
          </p:nvSpPr>
          <p:spPr bwMode="auto">
            <a:xfrm>
              <a:off x="3696" y="3530"/>
              <a:ext cx="1632" cy="326"/>
            </a:xfrm>
            <a:prstGeom prst="rect">
              <a:avLst/>
            </a:prstGeom>
            <a:noFill/>
            <a:ln w="9525">
              <a:noFill/>
              <a:miter lim="800000"/>
              <a:headEnd/>
              <a:tailEnd/>
            </a:ln>
            <a:effectLst/>
          </p:spPr>
          <p:txBody>
            <a:bodyPr/>
            <a:lstStyle/>
            <a:p>
              <a:r>
                <a:rPr lang="en-US" altLang="zh-CN">
                  <a:ea typeface="SimSun" pitchFamily="2" charset="-122"/>
                </a:rPr>
                <a:t>Subjectivity?</a:t>
              </a:r>
            </a:p>
          </p:txBody>
        </p:sp>
        <p:sp>
          <p:nvSpPr>
            <p:cNvPr id="9224" name="Rectangle 8"/>
            <p:cNvSpPr>
              <a:spLocks noChangeArrowheads="1"/>
            </p:cNvSpPr>
            <p:nvPr/>
          </p:nvSpPr>
          <p:spPr bwMode="auto">
            <a:xfrm>
              <a:off x="2064" y="3530"/>
              <a:ext cx="1632" cy="326"/>
            </a:xfrm>
            <a:prstGeom prst="rect">
              <a:avLst/>
            </a:prstGeom>
            <a:noFill/>
            <a:ln w="9525">
              <a:noFill/>
              <a:miter lim="800000"/>
              <a:headEnd/>
              <a:tailEnd/>
            </a:ln>
            <a:effectLst/>
          </p:spPr>
          <p:txBody>
            <a:bodyPr/>
            <a:lstStyle/>
            <a:p>
              <a:r>
                <a:rPr lang="en-US" altLang="zh-CN">
                  <a:ea typeface="SimSun" pitchFamily="2" charset="-122"/>
                </a:rPr>
                <a:t>Inform change?</a:t>
              </a:r>
            </a:p>
          </p:txBody>
        </p:sp>
        <p:sp>
          <p:nvSpPr>
            <p:cNvPr id="9225" name="Rectangle 9"/>
            <p:cNvSpPr>
              <a:spLocks noChangeArrowheads="1"/>
            </p:cNvSpPr>
            <p:nvPr/>
          </p:nvSpPr>
          <p:spPr bwMode="auto">
            <a:xfrm>
              <a:off x="432" y="3530"/>
              <a:ext cx="1632" cy="326"/>
            </a:xfrm>
            <a:prstGeom prst="rect">
              <a:avLst/>
            </a:prstGeom>
            <a:noFill/>
            <a:ln w="9525">
              <a:noFill/>
              <a:miter lim="800000"/>
              <a:headEnd/>
              <a:tailEnd/>
            </a:ln>
            <a:effectLst/>
          </p:spPr>
          <p:txBody>
            <a:bodyPr/>
            <a:lstStyle/>
            <a:p>
              <a:r>
                <a:rPr lang="en-US" altLang="zh-CN">
                  <a:ea typeface="SimSun" pitchFamily="2" charset="-122"/>
                </a:rPr>
                <a:t>Problems</a:t>
              </a:r>
            </a:p>
          </p:txBody>
        </p:sp>
        <p:sp>
          <p:nvSpPr>
            <p:cNvPr id="9226" name="Rectangle 10"/>
            <p:cNvSpPr>
              <a:spLocks noChangeArrowheads="1"/>
            </p:cNvSpPr>
            <p:nvPr/>
          </p:nvSpPr>
          <p:spPr bwMode="auto">
            <a:xfrm>
              <a:off x="3696" y="3204"/>
              <a:ext cx="1632" cy="326"/>
            </a:xfrm>
            <a:prstGeom prst="rect">
              <a:avLst/>
            </a:prstGeom>
            <a:noFill/>
            <a:ln w="9525">
              <a:noFill/>
              <a:miter lim="800000"/>
              <a:headEnd/>
              <a:tailEnd/>
            </a:ln>
            <a:effectLst/>
          </p:spPr>
          <p:txBody>
            <a:bodyPr/>
            <a:lstStyle/>
            <a:p>
              <a:r>
                <a:rPr lang="en-US" altLang="zh-CN">
                  <a:ea typeface="SimSun" pitchFamily="2" charset="-122"/>
                </a:rPr>
                <a:t>Info, tr. people</a:t>
              </a:r>
            </a:p>
          </p:txBody>
        </p:sp>
        <p:sp>
          <p:nvSpPr>
            <p:cNvPr id="9227" name="Rectangle 11"/>
            <p:cNvSpPr>
              <a:spLocks noChangeArrowheads="1"/>
            </p:cNvSpPr>
            <p:nvPr/>
          </p:nvSpPr>
          <p:spPr bwMode="auto">
            <a:xfrm>
              <a:off x="2064" y="3204"/>
              <a:ext cx="1632" cy="326"/>
            </a:xfrm>
            <a:prstGeom prst="rect">
              <a:avLst/>
            </a:prstGeom>
            <a:noFill/>
            <a:ln w="9525">
              <a:noFill/>
              <a:miter lim="800000"/>
              <a:headEnd/>
              <a:tailEnd/>
            </a:ln>
            <a:effectLst/>
          </p:spPr>
          <p:txBody>
            <a:bodyPr/>
            <a:lstStyle/>
            <a:p>
              <a:r>
                <a:rPr lang="en-US" altLang="zh-CN">
                  <a:ea typeface="SimSun" pitchFamily="2" charset="-122"/>
                </a:rPr>
                <a:t>Good info</a:t>
              </a:r>
            </a:p>
          </p:txBody>
        </p:sp>
        <p:sp>
          <p:nvSpPr>
            <p:cNvPr id="9228" name="Rectangle 12"/>
            <p:cNvSpPr>
              <a:spLocks noChangeArrowheads="1"/>
            </p:cNvSpPr>
            <p:nvPr/>
          </p:nvSpPr>
          <p:spPr bwMode="auto">
            <a:xfrm>
              <a:off x="432" y="3204"/>
              <a:ext cx="1632" cy="326"/>
            </a:xfrm>
            <a:prstGeom prst="rect">
              <a:avLst/>
            </a:prstGeom>
            <a:noFill/>
            <a:ln w="9525">
              <a:noFill/>
              <a:miter lim="800000"/>
              <a:headEnd/>
              <a:tailEnd/>
            </a:ln>
            <a:effectLst/>
          </p:spPr>
          <p:txBody>
            <a:bodyPr/>
            <a:lstStyle/>
            <a:p>
              <a:r>
                <a:rPr lang="en-US" altLang="zh-CN">
                  <a:ea typeface="SimSun" pitchFamily="2" charset="-122"/>
                </a:rPr>
                <a:t>Requires</a:t>
              </a:r>
            </a:p>
          </p:txBody>
        </p:sp>
        <p:sp>
          <p:nvSpPr>
            <p:cNvPr id="9229" name="Rectangle 13"/>
            <p:cNvSpPr>
              <a:spLocks noChangeArrowheads="1"/>
            </p:cNvSpPr>
            <p:nvPr/>
          </p:nvSpPr>
          <p:spPr bwMode="auto">
            <a:xfrm>
              <a:off x="3696" y="2878"/>
              <a:ext cx="1632" cy="326"/>
            </a:xfrm>
            <a:prstGeom prst="rect">
              <a:avLst/>
            </a:prstGeom>
            <a:noFill/>
            <a:ln w="9525">
              <a:noFill/>
              <a:miter lim="800000"/>
              <a:headEnd/>
              <a:tailEnd/>
            </a:ln>
            <a:effectLst/>
          </p:spPr>
          <p:txBody>
            <a:bodyPr/>
            <a:lstStyle/>
            <a:p>
              <a:r>
                <a:rPr lang="en-US" altLang="zh-CN">
                  <a:ea typeface="SimSun" pitchFamily="2" charset="-122"/>
                </a:rPr>
                <a:t>Various</a:t>
              </a:r>
            </a:p>
          </p:txBody>
        </p:sp>
        <p:sp>
          <p:nvSpPr>
            <p:cNvPr id="9230" name="Rectangle 14"/>
            <p:cNvSpPr>
              <a:spLocks noChangeArrowheads="1"/>
            </p:cNvSpPr>
            <p:nvPr/>
          </p:nvSpPr>
          <p:spPr bwMode="auto">
            <a:xfrm>
              <a:off x="2064" y="2878"/>
              <a:ext cx="1632" cy="326"/>
            </a:xfrm>
            <a:prstGeom prst="rect">
              <a:avLst/>
            </a:prstGeom>
            <a:noFill/>
            <a:ln w="9525">
              <a:noFill/>
              <a:miter lim="800000"/>
              <a:headEnd/>
              <a:tailEnd/>
            </a:ln>
            <a:effectLst/>
          </p:spPr>
          <p:txBody>
            <a:bodyPr/>
            <a:lstStyle/>
            <a:p>
              <a:r>
                <a:rPr lang="en-US" altLang="zh-CN">
                  <a:ea typeface="SimSun" pitchFamily="2" charset="-122"/>
                </a:rPr>
                <a:t>National pol mk</a:t>
              </a:r>
            </a:p>
          </p:txBody>
        </p:sp>
        <p:sp>
          <p:nvSpPr>
            <p:cNvPr id="9231" name="Rectangle 15"/>
            <p:cNvSpPr>
              <a:spLocks noChangeArrowheads="1"/>
            </p:cNvSpPr>
            <p:nvPr/>
          </p:nvSpPr>
          <p:spPr bwMode="auto">
            <a:xfrm>
              <a:off x="432" y="2878"/>
              <a:ext cx="1632" cy="326"/>
            </a:xfrm>
            <a:prstGeom prst="rect">
              <a:avLst/>
            </a:prstGeom>
            <a:noFill/>
            <a:ln w="9525">
              <a:noFill/>
              <a:miter lim="800000"/>
              <a:headEnd/>
              <a:tailEnd/>
            </a:ln>
            <a:effectLst/>
          </p:spPr>
          <p:txBody>
            <a:bodyPr/>
            <a:lstStyle/>
            <a:p>
              <a:r>
                <a:rPr lang="en-US" altLang="zh-CN">
                  <a:ea typeface="SimSun" pitchFamily="2" charset="-122"/>
                </a:rPr>
                <a:t>Who uses</a:t>
              </a:r>
            </a:p>
          </p:txBody>
        </p:sp>
        <p:sp>
          <p:nvSpPr>
            <p:cNvPr id="9232" name="Rectangle 16"/>
            <p:cNvSpPr>
              <a:spLocks noChangeArrowheads="1"/>
            </p:cNvSpPr>
            <p:nvPr/>
          </p:nvSpPr>
          <p:spPr bwMode="auto">
            <a:xfrm>
              <a:off x="3696" y="2552"/>
              <a:ext cx="1632" cy="326"/>
            </a:xfrm>
            <a:prstGeom prst="rect">
              <a:avLst/>
            </a:prstGeom>
            <a:noFill/>
            <a:ln w="9525">
              <a:noFill/>
              <a:miter lim="800000"/>
              <a:headEnd/>
              <a:tailEnd/>
            </a:ln>
            <a:effectLst/>
          </p:spPr>
          <p:txBody>
            <a:bodyPr/>
            <a:lstStyle/>
            <a:p>
              <a:r>
                <a:rPr lang="en-US" altLang="zh-CN">
                  <a:ea typeface="SimSun" pitchFamily="2" charset="-122"/>
                </a:rPr>
                <a:t>Scores </a:t>
              </a:r>
            </a:p>
          </p:txBody>
        </p:sp>
        <p:sp>
          <p:nvSpPr>
            <p:cNvPr id="9233" name="Rectangle 17"/>
            <p:cNvSpPr>
              <a:spLocks noChangeArrowheads="1"/>
            </p:cNvSpPr>
            <p:nvPr/>
          </p:nvSpPr>
          <p:spPr bwMode="auto">
            <a:xfrm>
              <a:off x="2064" y="2552"/>
              <a:ext cx="1632" cy="326"/>
            </a:xfrm>
            <a:prstGeom prst="rect">
              <a:avLst/>
            </a:prstGeom>
            <a:noFill/>
            <a:ln w="9525">
              <a:noFill/>
              <a:miter lim="800000"/>
              <a:headEnd/>
              <a:tailEnd/>
            </a:ln>
            <a:effectLst/>
          </p:spPr>
          <p:txBody>
            <a:bodyPr/>
            <a:lstStyle/>
            <a:p>
              <a:r>
                <a:rPr lang="en-US" altLang="zh-CN">
                  <a:ea typeface="SimSun" pitchFamily="2" charset="-122"/>
                </a:rPr>
                <a:t>Index, ranks</a:t>
              </a:r>
            </a:p>
          </p:txBody>
        </p:sp>
        <p:sp>
          <p:nvSpPr>
            <p:cNvPr id="9234" name="Rectangle 18"/>
            <p:cNvSpPr>
              <a:spLocks noChangeArrowheads="1"/>
            </p:cNvSpPr>
            <p:nvPr/>
          </p:nvSpPr>
          <p:spPr bwMode="auto">
            <a:xfrm>
              <a:off x="432" y="2552"/>
              <a:ext cx="1632" cy="326"/>
            </a:xfrm>
            <a:prstGeom prst="rect">
              <a:avLst/>
            </a:prstGeom>
            <a:noFill/>
            <a:ln w="9525">
              <a:noFill/>
              <a:miter lim="800000"/>
              <a:headEnd/>
              <a:tailEnd/>
            </a:ln>
            <a:effectLst/>
          </p:spPr>
          <p:txBody>
            <a:bodyPr/>
            <a:lstStyle/>
            <a:p>
              <a:r>
                <a:rPr lang="en-US" altLang="zh-CN">
                  <a:ea typeface="SimSun" pitchFamily="2" charset="-122"/>
                </a:rPr>
                <a:t>Product</a:t>
              </a:r>
            </a:p>
          </p:txBody>
        </p:sp>
        <p:sp>
          <p:nvSpPr>
            <p:cNvPr id="9235" name="Rectangle 19"/>
            <p:cNvSpPr>
              <a:spLocks noChangeArrowheads="1"/>
            </p:cNvSpPr>
            <p:nvPr/>
          </p:nvSpPr>
          <p:spPr bwMode="auto">
            <a:xfrm>
              <a:off x="3696" y="2226"/>
              <a:ext cx="1632" cy="326"/>
            </a:xfrm>
            <a:prstGeom prst="rect">
              <a:avLst/>
            </a:prstGeom>
            <a:noFill/>
            <a:ln w="9525">
              <a:noFill/>
              <a:miter lim="800000"/>
              <a:headEnd/>
              <a:tailEnd/>
            </a:ln>
            <a:effectLst/>
          </p:spPr>
          <p:txBody>
            <a:bodyPr/>
            <a:lstStyle/>
            <a:p>
              <a:r>
                <a:rPr lang="en-US" altLang="zh-CN">
                  <a:ea typeface="SimSun" pitchFamily="2" charset="-122"/>
                </a:rPr>
                <a:t>Deliberate</a:t>
              </a:r>
            </a:p>
          </p:txBody>
        </p:sp>
        <p:sp>
          <p:nvSpPr>
            <p:cNvPr id="9236" name="Rectangle 20"/>
            <p:cNvSpPr>
              <a:spLocks noChangeArrowheads="1"/>
            </p:cNvSpPr>
            <p:nvPr/>
          </p:nvSpPr>
          <p:spPr bwMode="auto">
            <a:xfrm>
              <a:off x="2064" y="2226"/>
              <a:ext cx="1632" cy="326"/>
            </a:xfrm>
            <a:prstGeom prst="rect">
              <a:avLst/>
            </a:prstGeom>
            <a:noFill/>
            <a:ln w="9525">
              <a:noFill/>
              <a:miter lim="800000"/>
              <a:headEnd/>
              <a:tailEnd/>
            </a:ln>
            <a:effectLst/>
          </p:spPr>
          <p:txBody>
            <a:bodyPr/>
            <a:lstStyle/>
            <a:p>
              <a:r>
                <a:rPr lang="en-US" altLang="zh-CN">
                  <a:ea typeface="SimSun" pitchFamily="2" charset="-122"/>
                </a:rPr>
                <a:t>Motivate</a:t>
              </a:r>
            </a:p>
          </p:txBody>
        </p:sp>
        <p:sp>
          <p:nvSpPr>
            <p:cNvPr id="9237" name="Rectangle 21"/>
            <p:cNvSpPr>
              <a:spLocks noChangeArrowheads="1"/>
            </p:cNvSpPr>
            <p:nvPr/>
          </p:nvSpPr>
          <p:spPr bwMode="auto">
            <a:xfrm>
              <a:off x="432" y="2226"/>
              <a:ext cx="1632" cy="326"/>
            </a:xfrm>
            <a:prstGeom prst="rect">
              <a:avLst/>
            </a:prstGeom>
            <a:noFill/>
            <a:ln w="9525">
              <a:noFill/>
              <a:miter lim="800000"/>
              <a:headEnd/>
              <a:tailEnd/>
            </a:ln>
            <a:effectLst/>
          </p:spPr>
          <p:txBody>
            <a:bodyPr/>
            <a:lstStyle/>
            <a:p>
              <a:r>
                <a:rPr lang="en-US" altLang="zh-CN">
                  <a:ea typeface="SimSun" pitchFamily="2" charset="-122"/>
                </a:rPr>
                <a:t>Purpose</a:t>
              </a:r>
            </a:p>
          </p:txBody>
        </p:sp>
        <p:sp>
          <p:nvSpPr>
            <p:cNvPr id="9238" name="Rectangle 22"/>
            <p:cNvSpPr>
              <a:spLocks noChangeArrowheads="1"/>
            </p:cNvSpPr>
            <p:nvPr/>
          </p:nvSpPr>
          <p:spPr bwMode="auto">
            <a:xfrm>
              <a:off x="3696" y="1900"/>
              <a:ext cx="1632" cy="326"/>
            </a:xfrm>
            <a:prstGeom prst="rect">
              <a:avLst/>
            </a:prstGeom>
            <a:noFill/>
            <a:ln w="9525">
              <a:noFill/>
              <a:miter lim="800000"/>
              <a:headEnd/>
              <a:tailEnd/>
            </a:ln>
            <a:effectLst/>
          </p:spPr>
          <p:txBody>
            <a:bodyPr/>
            <a:lstStyle/>
            <a:p>
              <a:r>
                <a:rPr lang="en-US" altLang="zh-CN">
                  <a:ea typeface="SimSun" pitchFamily="2" charset="-122"/>
                </a:rPr>
                <a:t>Reform eval</a:t>
              </a:r>
            </a:p>
          </p:txBody>
        </p:sp>
        <p:sp>
          <p:nvSpPr>
            <p:cNvPr id="9239" name="Rectangle 23"/>
            <p:cNvSpPr>
              <a:spLocks noChangeArrowheads="1"/>
            </p:cNvSpPr>
            <p:nvPr/>
          </p:nvSpPr>
          <p:spPr bwMode="auto">
            <a:xfrm>
              <a:off x="2064" y="1900"/>
              <a:ext cx="1632" cy="326"/>
            </a:xfrm>
            <a:prstGeom prst="rect">
              <a:avLst/>
            </a:prstGeom>
            <a:noFill/>
            <a:ln w="9525">
              <a:noFill/>
              <a:miter lim="800000"/>
              <a:headEnd/>
              <a:tailEnd/>
            </a:ln>
            <a:effectLst/>
          </p:spPr>
          <p:txBody>
            <a:bodyPr/>
            <a:lstStyle/>
            <a:p>
              <a:r>
                <a:rPr lang="en-US" altLang="zh-CN">
                  <a:ea typeface="SimSun" pitchFamily="2" charset="-122"/>
                </a:rPr>
                <a:t>Current perform</a:t>
              </a:r>
            </a:p>
          </p:txBody>
        </p:sp>
        <p:sp>
          <p:nvSpPr>
            <p:cNvPr id="9240" name="Rectangle 24"/>
            <p:cNvSpPr>
              <a:spLocks noChangeArrowheads="1"/>
            </p:cNvSpPr>
            <p:nvPr/>
          </p:nvSpPr>
          <p:spPr bwMode="auto">
            <a:xfrm>
              <a:off x="432" y="1900"/>
              <a:ext cx="1632" cy="326"/>
            </a:xfrm>
            <a:prstGeom prst="rect">
              <a:avLst/>
            </a:prstGeom>
            <a:noFill/>
            <a:ln w="9525">
              <a:noFill/>
              <a:miter lim="800000"/>
              <a:headEnd/>
              <a:tailEnd/>
            </a:ln>
            <a:effectLst/>
          </p:spPr>
          <p:txBody>
            <a:bodyPr/>
            <a:lstStyle/>
            <a:p>
              <a:r>
                <a:rPr lang="en-US" altLang="zh-CN">
                  <a:ea typeface="SimSun" pitchFamily="2" charset="-122"/>
                </a:rPr>
                <a:t>Objective</a:t>
              </a:r>
            </a:p>
          </p:txBody>
        </p:sp>
        <p:sp>
          <p:nvSpPr>
            <p:cNvPr id="9241" name="Rectangle 25"/>
            <p:cNvSpPr>
              <a:spLocks noChangeArrowheads="1"/>
            </p:cNvSpPr>
            <p:nvPr/>
          </p:nvSpPr>
          <p:spPr bwMode="auto">
            <a:xfrm>
              <a:off x="3696" y="1574"/>
              <a:ext cx="1632" cy="326"/>
            </a:xfrm>
            <a:prstGeom prst="rect">
              <a:avLst/>
            </a:prstGeom>
            <a:noFill/>
            <a:ln w="9525">
              <a:noFill/>
              <a:miter lim="800000"/>
              <a:headEnd/>
              <a:tailEnd/>
            </a:ln>
            <a:effectLst/>
          </p:spPr>
          <p:txBody>
            <a:bodyPr/>
            <a:lstStyle/>
            <a:p>
              <a:r>
                <a:rPr lang="en-US" altLang="zh-CN">
                  <a:ea typeface="SimSun" pitchFamily="2" charset="-122"/>
                </a:rPr>
                <a:t>Nat, subnat</a:t>
              </a:r>
            </a:p>
          </p:txBody>
        </p:sp>
        <p:sp>
          <p:nvSpPr>
            <p:cNvPr id="9242" name="Rectangle 26"/>
            <p:cNvSpPr>
              <a:spLocks noChangeArrowheads="1"/>
            </p:cNvSpPr>
            <p:nvPr/>
          </p:nvSpPr>
          <p:spPr bwMode="auto">
            <a:xfrm>
              <a:off x="2064" y="1574"/>
              <a:ext cx="1632" cy="326"/>
            </a:xfrm>
            <a:prstGeom prst="rect">
              <a:avLst/>
            </a:prstGeom>
            <a:noFill/>
            <a:ln w="9525">
              <a:noFill/>
              <a:miter lim="800000"/>
              <a:headEnd/>
              <a:tailEnd/>
            </a:ln>
            <a:effectLst/>
          </p:spPr>
          <p:txBody>
            <a:bodyPr/>
            <a:lstStyle/>
            <a:p>
              <a:r>
                <a:rPr lang="en-US" altLang="zh-CN">
                  <a:ea typeface="SimSun" pitchFamily="2" charset="-122"/>
                </a:rPr>
                <a:t>Cross national</a:t>
              </a:r>
            </a:p>
          </p:txBody>
        </p:sp>
        <p:sp>
          <p:nvSpPr>
            <p:cNvPr id="9243" name="Rectangle 27"/>
            <p:cNvSpPr>
              <a:spLocks noChangeArrowheads="1"/>
            </p:cNvSpPr>
            <p:nvPr/>
          </p:nvSpPr>
          <p:spPr bwMode="auto">
            <a:xfrm>
              <a:off x="432" y="1574"/>
              <a:ext cx="1632" cy="326"/>
            </a:xfrm>
            <a:prstGeom prst="rect">
              <a:avLst/>
            </a:prstGeom>
            <a:noFill/>
            <a:ln w="9525">
              <a:noFill/>
              <a:miter lim="800000"/>
              <a:headEnd/>
              <a:tailEnd/>
            </a:ln>
            <a:effectLst/>
          </p:spPr>
          <p:txBody>
            <a:bodyPr/>
            <a:lstStyle/>
            <a:p>
              <a:r>
                <a:rPr lang="en-US" altLang="zh-CN">
                  <a:ea typeface="SimSun" pitchFamily="2" charset="-122"/>
                </a:rPr>
                <a:t>Scope</a:t>
              </a:r>
            </a:p>
          </p:txBody>
        </p:sp>
        <p:sp>
          <p:nvSpPr>
            <p:cNvPr id="9244" name="Rectangle 28"/>
            <p:cNvSpPr>
              <a:spLocks noChangeArrowheads="1"/>
            </p:cNvSpPr>
            <p:nvPr/>
          </p:nvSpPr>
          <p:spPr bwMode="auto">
            <a:xfrm>
              <a:off x="3696" y="1248"/>
              <a:ext cx="1632" cy="326"/>
            </a:xfrm>
            <a:prstGeom prst="rect">
              <a:avLst/>
            </a:prstGeom>
            <a:noFill/>
            <a:ln w="9525">
              <a:noFill/>
              <a:miter lim="800000"/>
              <a:headEnd/>
              <a:tailEnd/>
            </a:ln>
            <a:effectLst/>
          </p:spPr>
          <p:txBody>
            <a:bodyPr/>
            <a:lstStyle/>
            <a:p>
              <a:r>
                <a:rPr lang="en-US" altLang="zh-CN">
                  <a:ea typeface="SimSun" pitchFamily="2" charset="-122"/>
                </a:rPr>
                <a:t>BM</a:t>
              </a:r>
            </a:p>
          </p:txBody>
        </p:sp>
        <p:sp>
          <p:nvSpPr>
            <p:cNvPr id="9245" name="Rectangle 29"/>
            <p:cNvSpPr>
              <a:spLocks noChangeArrowheads="1"/>
            </p:cNvSpPr>
            <p:nvPr/>
          </p:nvSpPr>
          <p:spPr bwMode="auto">
            <a:xfrm>
              <a:off x="2064" y="1248"/>
              <a:ext cx="1632" cy="326"/>
            </a:xfrm>
            <a:prstGeom prst="rect">
              <a:avLst/>
            </a:prstGeom>
            <a:noFill/>
            <a:ln w="9525">
              <a:noFill/>
              <a:miter lim="800000"/>
              <a:headEnd/>
              <a:tailEnd/>
            </a:ln>
            <a:effectLst/>
          </p:spPr>
          <p:txBody>
            <a:bodyPr/>
            <a:lstStyle/>
            <a:p>
              <a:r>
                <a:rPr lang="en-US" altLang="zh-CN">
                  <a:ea typeface="SimSun" pitchFamily="2" charset="-122"/>
                </a:rPr>
                <a:t>WHO </a:t>
              </a:r>
            </a:p>
          </p:txBody>
        </p:sp>
        <p:sp>
          <p:nvSpPr>
            <p:cNvPr id="9246" name="Rectangle 30"/>
            <p:cNvSpPr>
              <a:spLocks noChangeArrowheads="1"/>
            </p:cNvSpPr>
            <p:nvPr/>
          </p:nvSpPr>
          <p:spPr bwMode="auto">
            <a:xfrm>
              <a:off x="432" y="1248"/>
              <a:ext cx="1632" cy="326"/>
            </a:xfrm>
            <a:prstGeom prst="rect">
              <a:avLst/>
            </a:prstGeom>
            <a:noFill/>
            <a:ln w="9525">
              <a:noFill/>
              <a:miter lim="800000"/>
              <a:headEnd/>
              <a:tailEnd/>
            </a:ln>
            <a:effectLst/>
          </p:spPr>
          <p:txBody>
            <a:bodyPr/>
            <a:lstStyle/>
            <a:p>
              <a:endParaRPr lang="zh-CN" altLang="en-US">
                <a:ea typeface="SimSun" pitchFamily="2" charset="-122"/>
              </a:endParaRPr>
            </a:p>
          </p:txBody>
        </p:sp>
        <p:sp>
          <p:nvSpPr>
            <p:cNvPr id="9247" name="Line 31"/>
            <p:cNvSpPr>
              <a:spLocks noChangeShapeType="1"/>
            </p:cNvSpPr>
            <p:nvPr/>
          </p:nvSpPr>
          <p:spPr bwMode="auto">
            <a:xfrm>
              <a:off x="432" y="1248"/>
              <a:ext cx="4896" cy="0"/>
            </a:xfrm>
            <a:prstGeom prst="line">
              <a:avLst/>
            </a:prstGeom>
            <a:noFill/>
            <a:ln w="28575" cap="sq">
              <a:solidFill>
                <a:schemeClr val="tx1"/>
              </a:solidFill>
              <a:round/>
              <a:headEnd/>
              <a:tailEnd/>
            </a:ln>
            <a:effectLst/>
          </p:spPr>
          <p:txBody>
            <a:bodyPr/>
            <a:lstStyle/>
            <a:p>
              <a:endParaRPr lang="es-CL"/>
            </a:p>
          </p:txBody>
        </p:sp>
        <p:sp>
          <p:nvSpPr>
            <p:cNvPr id="9248" name="Line 32"/>
            <p:cNvSpPr>
              <a:spLocks noChangeShapeType="1"/>
            </p:cNvSpPr>
            <p:nvPr/>
          </p:nvSpPr>
          <p:spPr bwMode="auto">
            <a:xfrm>
              <a:off x="432" y="1574"/>
              <a:ext cx="4896" cy="0"/>
            </a:xfrm>
            <a:prstGeom prst="line">
              <a:avLst/>
            </a:prstGeom>
            <a:noFill/>
            <a:ln w="12700">
              <a:solidFill>
                <a:schemeClr val="tx1"/>
              </a:solidFill>
              <a:round/>
              <a:headEnd/>
              <a:tailEnd/>
            </a:ln>
            <a:effectLst/>
          </p:spPr>
          <p:txBody>
            <a:bodyPr/>
            <a:lstStyle/>
            <a:p>
              <a:endParaRPr lang="es-CL"/>
            </a:p>
          </p:txBody>
        </p:sp>
        <p:sp>
          <p:nvSpPr>
            <p:cNvPr id="9249" name="Line 33"/>
            <p:cNvSpPr>
              <a:spLocks noChangeShapeType="1"/>
            </p:cNvSpPr>
            <p:nvPr/>
          </p:nvSpPr>
          <p:spPr bwMode="auto">
            <a:xfrm>
              <a:off x="432" y="1900"/>
              <a:ext cx="4896" cy="0"/>
            </a:xfrm>
            <a:prstGeom prst="line">
              <a:avLst/>
            </a:prstGeom>
            <a:noFill/>
            <a:ln w="12700">
              <a:solidFill>
                <a:schemeClr val="tx1"/>
              </a:solidFill>
              <a:round/>
              <a:headEnd/>
              <a:tailEnd/>
            </a:ln>
            <a:effectLst/>
          </p:spPr>
          <p:txBody>
            <a:bodyPr/>
            <a:lstStyle/>
            <a:p>
              <a:endParaRPr lang="es-CL"/>
            </a:p>
          </p:txBody>
        </p:sp>
        <p:sp>
          <p:nvSpPr>
            <p:cNvPr id="9250" name="Line 34"/>
            <p:cNvSpPr>
              <a:spLocks noChangeShapeType="1"/>
            </p:cNvSpPr>
            <p:nvPr/>
          </p:nvSpPr>
          <p:spPr bwMode="auto">
            <a:xfrm>
              <a:off x="432" y="2226"/>
              <a:ext cx="4896" cy="0"/>
            </a:xfrm>
            <a:prstGeom prst="line">
              <a:avLst/>
            </a:prstGeom>
            <a:noFill/>
            <a:ln w="12700">
              <a:solidFill>
                <a:schemeClr val="tx1"/>
              </a:solidFill>
              <a:round/>
              <a:headEnd/>
              <a:tailEnd/>
            </a:ln>
            <a:effectLst/>
          </p:spPr>
          <p:txBody>
            <a:bodyPr/>
            <a:lstStyle/>
            <a:p>
              <a:endParaRPr lang="es-CL"/>
            </a:p>
          </p:txBody>
        </p:sp>
        <p:sp>
          <p:nvSpPr>
            <p:cNvPr id="9251" name="Line 35"/>
            <p:cNvSpPr>
              <a:spLocks noChangeShapeType="1"/>
            </p:cNvSpPr>
            <p:nvPr/>
          </p:nvSpPr>
          <p:spPr bwMode="auto">
            <a:xfrm>
              <a:off x="432" y="2552"/>
              <a:ext cx="4896" cy="0"/>
            </a:xfrm>
            <a:prstGeom prst="line">
              <a:avLst/>
            </a:prstGeom>
            <a:noFill/>
            <a:ln w="12700">
              <a:solidFill>
                <a:schemeClr val="tx1"/>
              </a:solidFill>
              <a:round/>
              <a:headEnd/>
              <a:tailEnd/>
            </a:ln>
            <a:effectLst/>
          </p:spPr>
          <p:txBody>
            <a:bodyPr/>
            <a:lstStyle/>
            <a:p>
              <a:endParaRPr lang="es-CL"/>
            </a:p>
          </p:txBody>
        </p:sp>
        <p:sp>
          <p:nvSpPr>
            <p:cNvPr id="9252" name="Line 36"/>
            <p:cNvSpPr>
              <a:spLocks noChangeShapeType="1"/>
            </p:cNvSpPr>
            <p:nvPr/>
          </p:nvSpPr>
          <p:spPr bwMode="auto">
            <a:xfrm>
              <a:off x="432" y="2878"/>
              <a:ext cx="4896" cy="0"/>
            </a:xfrm>
            <a:prstGeom prst="line">
              <a:avLst/>
            </a:prstGeom>
            <a:noFill/>
            <a:ln w="12700">
              <a:solidFill>
                <a:schemeClr val="tx1"/>
              </a:solidFill>
              <a:round/>
              <a:headEnd/>
              <a:tailEnd/>
            </a:ln>
            <a:effectLst/>
          </p:spPr>
          <p:txBody>
            <a:bodyPr/>
            <a:lstStyle/>
            <a:p>
              <a:endParaRPr lang="es-CL"/>
            </a:p>
          </p:txBody>
        </p:sp>
        <p:sp>
          <p:nvSpPr>
            <p:cNvPr id="9253" name="Line 37"/>
            <p:cNvSpPr>
              <a:spLocks noChangeShapeType="1"/>
            </p:cNvSpPr>
            <p:nvPr/>
          </p:nvSpPr>
          <p:spPr bwMode="auto">
            <a:xfrm>
              <a:off x="432" y="3204"/>
              <a:ext cx="4896" cy="0"/>
            </a:xfrm>
            <a:prstGeom prst="line">
              <a:avLst/>
            </a:prstGeom>
            <a:noFill/>
            <a:ln w="12700">
              <a:solidFill>
                <a:schemeClr val="tx1"/>
              </a:solidFill>
              <a:round/>
              <a:headEnd/>
              <a:tailEnd/>
            </a:ln>
            <a:effectLst/>
          </p:spPr>
          <p:txBody>
            <a:bodyPr/>
            <a:lstStyle/>
            <a:p>
              <a:endParaRPr lang="es-CL"/>
            </a:p>
          </p:txBody>
        </p:sp>
        <p:sp>
          <p:nvSpPr>
            <p:cNvPr id="9254" name="Line 38"/>
            <p:cNvSpPr>
              <a:spLocks noChangeShapeType="1"/>
            </p:cNvSpPr>
            <p:nvPr/>
          </p:nvSpPr>
          <p:spPr bwMode="auto">
            <a:xfrm>
              <a:off x="432" y="3530"/>
              <a:ext cx="4896" cy="0"/>
            </a:xfrm>
            <a:prstGeom prst="line">
              <a:avLst/>
            </a:prstGeom>
            <a:noFill/>
            <a:ln w="12700">
              <a:solidFill>
                <a:schemeClr val="tx1"/>
              </a:solidFill>
              <a:round/>
              <a:headEnd/>
              <a:tailEnd/>
            </a:ln>
            <a:effectLst/>
          </p:spPr>
          <p:txBody>
            <a:bodyPr/>
            <a:lstStyle/>
            <a:p>
              <a:endParaRPr lang="es-CL"/>
            </a:p>
          </p:txBody>
        </p:sp>
        <p:sp>
          <p:nvSpPr>
            <p:cNvPr id="9255" name="Line 39"/>
            <p:cNvSpPr>
              <a:spLocks noChangeShapeType="1"/>
            </p:cNvSpPr>
            <p:nvPr/>
          </p:nvSpPr>
          <p:spPr bwMode="auto">
            <a:xfrm>
              <a:off x="432" y="3856"/>
              <a:ext cx="4896" cy="0"/>
            </a:xfrm>
            <a:prstGeom prst="line">
              <a:avLst/>
            </a:prstGeom>
            <a:noFill/>
            <a:ln w="12700">
              <a:solidFill>
                <a:schemeClr val="tx1"/>
              </a:solidFill>
              <a:round/>
              <a:headEnd/>
              <a:tailEnd/>
            </a:ln>
            <a:effectLst/>
          </p:spPr>
          <p:txBody>
            <a:bodyPr/>
            <a:lstStyle/>
            <a:p>
              <a:endParaRPr lang="es-CL"/>
            </a:p>
          </p:txBody>
        </p:sp>
        <p:sp>
          <p:nvSpPr>
            <p:cNvPr id="9256" name="Line 40"/>
            <p:cNvSpPr>
              <a:spLocks noChangeShapeType="1"/>
            </p:cNvSpPr>
            <p:nvPr/>
          </p:nvSpPr>
          <p:spPr bwMode="auto">
            <a:xfrm>
              <a:off x="432" y="4182"/>
              <a:ext cx="4896" cy="0"/>
            </a:xfrm>
            <a:prstGeom prst="line">
              <a:avLst/>
            </a:prstGeom>
            <a:noFill/>
            <a:ln w="28575" cap="sq">
              <a:solidFill>
                <a:schemeClr val="tx1"/>
              </a:solidFill>
              <a:round/>
              <a:headEnd/>
              <a:tailEnd/>
            </a:ln>
            <a:effectLst/>
          </p:spPr>
          <p:txBody>
            <a:bodyPr/>
            <a:lstStyle/>
            <a:p>
              <a:endParaRPr lang="es-CL"/>
            </a:p>
          </p:txBody>
        </p:sp>
        <p:sp>
          <p:nvSpPr>
            <p:cNvPr id="9257" name="Line 41"/>
            <p:cNvSpPr>
              <a:spLocks noChangeShapeType="1"/>
            </p:cNvSpPr>
            <p:nvPr/>
          </p:nvSpPr>
          <p:spPr bwMode="auto">
            <a:xfrm>
              <a:off x="432" y="1248"/>
              <a:ext cx="0" cy="2934"/>
            </a:xfrm>
            <a:prstGeom prst="line">
              <a:avLst/>
            </a:prstGeom>
            <a:noFill/>
            <a:ln w="28575" cap="sq">
              <a:solidFill>
                <a:schemeClr val="tx1"/>
              </a:solidFill>
              <a:round/>
              <a:headEnd/>
              <a:tailEnd/>
            </a:ln>
            <a:effectLst/>
          </p:spPr>
          <p:txBody>
            <a:bodyPr/>
            <a:lstStyle/>
            <a:p>
              <a:endParaRPr lang="es-CL"/>
            </a:p>
          </p:txBody>
        </p:sp>
        <p:sp>
          <p:nvSpPr>
            <p:cNvPr id="9258" name="Line 42"/>
            <p:cNvSpPr>
              <a:spLocks noChangeShapeType="1"/>
            </p:cNvSpPr>
            <p:nvPr/>
          </p:nvSpPr>
          <p:spPr bwMode="auto">
            <a:xfrm>
              <a:off x="2064" y="1248"/>
              <a:ext cx="0" cy="2934"/>
            </a:xfrm>
            <a:prstGeom prst="line">
              <a:avLst/>
            </a:prstGeom>
            <a:noFill/>
            <a:ln w="12700">
              <a:solidFill>
                <a:schemeClr val="tx1"/>
              </a:solidFill>
              <a:round/>
              <a:headEnd/>
              <a:tailEnd/>
            </a:ln>
            <a:effectLst/>
          </p:spPr>
          <p:txBody>
            <a:bodyPr/>
            <a:lstStyle/>
            <a:p>
              <a:endParaRPr lang="es-CL"/>
            </a:p>
          </p:txBody>
        </p:sp>
        <p:sp>
          <p:nvSpPr>
            <p:cNvPr id="9259" name="Line 43"/>
            <p:cNvSpPr>
              <a:spLocks noChangeShapeType="1"/>
            </p:cNvSpPr>
            <p:nvPr/>
          </p:nvSpPr>
          <p:spPr bwMode="auto">
            <a:xfrm>
              <a:off x="3696" y="1248"/>
              <a:ext cx="0" cy="2934"/>
            </a:xfrm>
            <a:prstGeom prst="line">
              <a:avLst/>
            </a:prstGeom>
            <a:noFill/>
            <a:ln w="12700">
              <a:solidFill>
                <a:schemeClr val="tx1"/>
              </a:solidFill>
              <a:round/>
              <a:headEnd/>
              <a:tailEnd/>
            </a:ln>
            <a:effectLst/>
          </p:spPr>
          <p:txBody>
            <a:bodyPr/>
            <a:lstStyle/>
            <a:p>
              <a:endParaRPr lang="es-CL"/>
            </a:p>
          </p:txBody>
        </p:sp>
        <p:sp>
          <p:nvSpPr>
            <p:cNvPr id="9260" name="Line 44"/>
            <p:cNvSpPr>
              <a:spLocks noChangeShapeType="1"/>
            </p:cNvSpPr>
            <p:nvPr/>
          </p:nvSpPr>
          <p:spPr bwMode="auto">
            <a:xfrm>
              <a:off x="5328" y="1248"/>
              <a:ext cx="0" cy="2934"/>
            </a:xfrm>
            <a:prstGeom prst="line">
              <a:avLst/>
            </a:prstGeom>
            <a:noFill/>
            <a:ln w="28575" cap="sq">
              <a:solidFill>
                <a:schemeClr val="tx1"/>
              </a:solidFill>
              <a:round/>
              <a:headEnd/>
              <a:tailEnd/>
            </a:ln>
            <a:effectLst/>
          </p:spPr>
          <p:txBody>
            <a:bodyPr/>
            <a:lstStyle/>
            <a:p>
              <a:endParaRPr lang="es-CL"/>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zh-CN">
                <a:ea typeface="SimSun" pitchFamily="2" charset="-122"/>
              </a:rPr>
              <a:t>B1: Intersectoral Public Health</a:t>
            </a:r>
          </a:p>
        </p:txBody>
      </p:sp>
      <p:sp>
        <p:nvSpPr>
          <p:cNvPr id="10243" name="Rectangle 3"/>
          <p:cNvSpPr>
            <a:spLocks noGrp="1" noChangeArrowheads="1"/>
          </p:cNvSpPr>
          <p:nvPr>
            <p:ph type="body" idx="1"/>
          </p:nvPr>
        </p:nvSpPr>
        <p:spPr/>
        <p:txBody>
          <a:bodyPr/>
          <a:lstStyle/>
          <a:p>
            <a:pPr>
              <a:lnSpc>
                <a:spcPct val="90000"/>
              </a:lnSpc>
            </a:pPr>
            <a:r>
              <a:rPr lang="en-US" altLang="zh-CN" sz="2800">
                <a:ea typeface="SimSun" pitchFamily="2" charset="-122"/>
              </a:rPr>
              <a:t>Degree to which reform increases per cent of population (differentiated) with: basic nutrition, adequate housing, clean water, air, worplace protection, education and health education (various types), public safety and violence reduction</a:t>
            </a:r>
          </a:p>
          <a:p>
            <a:pPr>
              <a:lnSpc>
                <a:spcPct val="90000"/>
              </a:lnSpc>
            </a:pPr>
            <a:r>
              <a:rPr lang="en-US" altLang="zh-CN" sz="2800">
                <a:ea typeface="SimSun" pitchFamily="2" charset="-122"/>
              </a:rPr>
              <a:t>Info infrastructure for monitoring health status inequities</a:t>
            </a:r>
          </a:p>
          <a:p>
            <a:pPr>
              <a:lnSpc>
                <a:spcPct val="90000"/>
              </a:lnSpc>
            </a:pPr>
            <a:r>
              <a:rPr lang="en-US" altLang="zh-CN" sz="2800">
                <a:ea typeface="SimSun" pitchFamily="2" charset="-122"/>
              </a:rPr>
              <a:t>Degree reform engages in active intersectoral effort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zh-CN">
                <a:ea typeface="SimSun" pitchFamily="2" charset="-122"/>
              </a:rPr>
              <a:t>B2: financial barriers to access</a:t>
            </a:r>
          </a:p>
        </p:txBody>
      </p:sp>
      <p:sp>
        <p:nvSpPr>
          <p:cNvPr id="11267" name="Rectangle 3"/>
          <p:cNvSpPr>
            <a:spLocks noGrp="1" noChangeArrowheads="1"/>
          </p:cNvSpPr>
          <p:nvPr>
            <p:ph type="body" idx="1"/>
          </p:nvPr>
        </p:nvSpPr>
        <p:spPr/>
        <p:txBody>
          <a:bodyPr/>
          <a:lstStyle/>
          <a:p>
            <a:r>
              <a:rPr lang="en-US" altLang="zh-CN" sz="2400">
                <a:ea typeface="SimSun" pitchFamily="2" charset="-122"/>
              </a:rPr>
              <a:t>Nonformal sector</a:t>
            </a:r>
          </a:p>
          <a:p>
            <a:pPr lvl="1"/>
            <a:r>
              <a:rPr lang="en-US" altLang="zh-CN" sz="2000">
                <a:ea typeface="SimSun" pitchFamily="2" charset="-122"/>
              </a:rPr>
              <a:t>Universal access to appropriate basic package</a:t>
            </a:r>
          </a:p>
          <a:p>
            <a:pPr lvl="1"/>
            <a:r>
              <a:rPr lang="en-US" altLang="zh-CN" sz="2000">
                <a:ea typeface="SimSun" pitchFamily="2" charset="-122"/>
              </a:rPr>
              <a:t>Drugs</a:t>
            </a:r>
          </a:p>
          <a:p>
            <a:pPr lvl="1"/>
            <a:r>
              <a:rPr lang="en-US" altLang="zh-CN" sz="2000">
                <a:ea typeface="SimSun" pitchFamily="2" charset="-122"/>
              </a:rPr>
              <a:t>Medical transport</a:t>
            </a:r>
          </a:p>
          <a:p>
            <a:r>
              <a:rPr lang="en-US" altLang="zh-CN" sz="2400">
                <a:ea typeface="SimSun" pitchFamily="2" charset="-122"/>
              </a:rPr>
              <a:t>Formal Sector Social/Private Insurance</a:t>
            </a:r>
          </a:p>
          <a:p>
            <a:pPr lvl="1"/>
            <a:r>
              <a:rPr lang="en-US" altLang="zh-CN" sz="2000">
                <a:ea typeface="SimSun" pitchFamily="2" charset="-122"/>
              </a:rPr>
              <a:t>Encourages expansion of prepayment</a:t>
            </a:r>
          </a:p>
          <a:p>
            <a:pPr lvl="1"/>
            <a:r>
              <a:rPr lang="en-US" altLang="zh-CN" sz="2000">
                <a:ea typeface="SimSun" pitchFamily="2" charset="-122"/>
              </a:rPr>
              <a:t>Family coverage</a:t>
            </a:r>
          </a:p>
          <a:p>
            <a:pPr lvl="1"/>
            <a:r>
              <a:rPr lang="en-US" altLang="zh-CN" sz="2000">
                <a:ea typeface="SimSun" pitchFamily="2" charset="-122"/>
              </a:rPr>
              <a:t>Drug, med transport</a:t>
            </a:r>
          </a:p>
          <a:p>
            <a:pPr lvl="1"/>
            <a:r>
              <a:rPr lang="en-US" altLang="zh-CN" sz="2000">
                <a:ea typeface="SimSun" pitchFamily="2" charset="-122"/>
              </a:rPr>
              <a:t>Integrate various groups, uniform benefits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ltLang="zh-CN">
                <a:ea typeface="SimSun" pitchFamily="2" charset="-122"/>
              </a:rPr>
              <a:t>B3: Nonfinancial barriers to access</a:t>
            </a:r>
          </a:p>
        </p:txBody>
      </p:sp>
      <p:sp>
        <p:nvSpPr>
          <p:cNvPr id="12291" name="Rectangle 3"/>
          <p:cNvSpPr>
            <a:spLocks noGrp="1" noChangeArrowheads="1"/>
          </p:cNvSpPr>
          <p:nvPr>
            <p:ph type="body" idx="1"/>
          </p:nvPr>
        </p:nvSpPr>
        <p:spPr/>
        <p:txBody>
          <a:bodyPr/>
          <a:lstStyle/>
          <a:p>
            <a:pPr>
              <a:lnSpc>
                <a:spcPct val="90000"/>
              </a:lnSpc>
            </a:pPr>
            <a:r>
              <a:rPr lang="en-US" altLang="zh-CN">
                <a:ea typeface="SimSun" pitchFamily="2" charset="-122"/>
              </a:rPr>
              <a:t>Reduction of geographical maldistribution of facilities, services, personnel, other</a:t>
            </a:r>
          </a:p>
          <a:p>
            <a:pPr>
              <a:lnSpc>
                <a:spcPct val="90000"/>
              </a:lnSpc>
            </a:pPr>
            <a:r>
              <a:rPr lang="en-US" altLang="zh-CN">
                <a:ea typeface="SimSun" pitchFamily="2" charset="-122"/>
              </a:rPr>
              <a:t>Gender</a:t>
            </a:r>
          </a:p>
          <a:p>
            <a:pPr>
              <a:lnSpc>
                <a:spcPct val="90000"/>
              </a:lnSpc>
            </a:pPr>
            <a:r>
              <a:rPr lang="en-US" altLang="zh-CN">
                <a:ea typeface="SimSun" pitchFamily="2" charset="-122"/>
              </a:rPr>
              <a:t>Cultural -- language, attitude to disease, uninformed reliance on traditional practitioners</a:t>
            </a:r>
          </a:p>
          <a:p>
            <a:pPr>
              <a:lnSpc>
                <a:spcPct val="90000"/>
              </a:lnSpc>
            </a:pPr>
            <a:r>
              <a:rPr lang="en-US" altLang="zh-CN">
                <a:ea typeface="SimSun" pitchFamily="2" charset="-122"/>
              </a:rPr>
              <a:t>Discrimination -- race, religion, class, sexual orientation, disease</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2571</Words>
  <Application>Microsoft Office PowerPoint</Application>
  <PresentationFormat>Presentación en pantalla (4:3)</PresentationFormat>
  <Paragraphs>374</Paragraphs>
  <Slides>41</Slides>
  <Notes>15</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2</vt:i4>
      </vt:variant>
      <vt:variant>
        <vt:lpstr>Títulos de diapositiva</vt:lpstr>
      </vt:variant>
      <vt:variant>
        <vt:i4>41</vt:i4>
      </vt:variant>
    </vt:vector>
  </HeadingPairs>
  <TitlesOfParts>
    <vt:vector size="50" baseType="lpstr">
      <vt:lpstr>Times</vt:lpstr>
      <vt:lpstr>Arial</vt:lpstr>
      <vt:lpstr>SimSun</vt:lpstr>
      <vt:lpstr>Times New Roman</vt:lpstr>
      <vt:lpstr>Palatino Linotype</vt:lpstr>
      <vt:lpstr>Tahoma</vt:lpstr>
      <vt:lpstr>Blank Presentation</vt:lpstr>
      <vt:lpstr>Microsoft Excel Chart</vt:lpstr>
      <vt:lpstr>Microsoft Excel Worksheet</vt:lpstr>
      <vt:lpstr>Benchmarks of Fairness for Health Sector Reform in Developing Countries: Overview and Latin American Applications</vt:lpstr>
      <vt:lpstr>Historical Development of the Benchmarks</vt:lpstr>
      <vt:lpstr>The Adapted Benchmarks</vt:lpstr>
      <vt:lpstr>Connections to social justice </vt:lpstr>
      <vt:lpstr>Structure of BMs</vt:lpstr>
      <vt:lpstr>WHO Framework vs BM</vt:lpstr>
      <vt:lpstr>B1: Intersectoral Public Health</vt:lpstr>
      <vt:lpstr>B2: financial barriers to access</vt:lpstr>
      <vt:lpstr>B3: Nonfinancial barriers to access</vt:lpstr>
      <vt:lpstr>B6: Efficacy, efficiency and quality of health care</vt:lpstr>
      <vt:lpstr>B8: Democratic accountability and empowerment</vt:lpstr>
      <vt:lpstr>Why is evidence base important?</vt:lpstr>
      <vt:lpstr>Evidence Base: Components</vt:lpstr>
      <vt:lpstr>Process of selecting indicators</vt:lpstr>
      <vt:lpstr>Diapositiva 15</vt:lpstr>
      <vt:lpstr>Scoring Rules: General Points</vt:lpstr>
      <vt:lpstr>Two approaches to evidence</vt:lpstr>
      <vt:lpstr>Guatemala, Ecuador: Stage 1: Theoretical adaptation</vt:lpstr>
      <vt:lpstr>Adapted benchmarks</vt:lpstr>
      <vt:lpstr>Stage 2: Data collection and  data analysis tools</vt:lpstr>
      <vt:lpstr>Stage 3: Field testing</vt:lpstr>
      <vt:lpstr>Examples of application</vt:lpstr>
      <vt:lpstr>Diapositiva 23</vt:lpstr>
      <vt:lpstr>Diapositiva 24</vt:lpstr>
      <vt:lpstr>Indexes</vt:lpstr>
      <vt:lpstr>Diapositiva 26</vt:lpstr>
      <vt:lpstr>Examples of application </vt:lpstr>
      <vt:lpstr>Diapositiva 28</vt:lpstr>
      <vt:lpstr>Diapositiva 29</vt:lpstr>
      <vt:lpstr>Instrument  #1b: Human Resources (feed analysis of non-financial barriers and inequities in the distribution of health personnel)</vt:lpstr>
      <vt:lpstr>Diapositiva 31</vt:lpstr>
      <vt:lpstr>Lessons learned</vt:lpstr>
      <vt:lpstr>Lessons learned</vt:lpstr>
      <vt:lpstr>Lessons learned</vt:lpstr>
      <vt:lpstr>Ecuador</vt:lpstr>
      <vt:lpstr>Work carried out during the year 2003</vt:lpstr>
      <vt:lpstr>Adaptation of generic matrix</vt:lpstr>
      <vt:lpstr>Field application (Jan-April 2004)</vt:lpstr>
      <vt:lpstr>Expected use of findings (field application)</vt:lpstr>
      <vt:lpstr>APHA           Later</vt:lpstr>
      <vt:lpstr>Plans for Benchmarks</vt:lpstr>
    </vt:vector>
  </TitlesOfParts>
  <Company>Harvard University School of Public Health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Benchmarks of Fairness for Health Sector Reform in Developing Countries: Overview</dc:title>
  <dc:creator>Norman Daniels</dc:creator>
  <cp:lastModifiedBy>pamaguay</cp:lastModifiedBy>
  <cp:revision>13</cp:revision>
  <cp:lastPrinted>2004-01-14T17:31:00Z</cp:lastPrinted>
  <dcterms:created xsi:type="dcterms:W3CDTF">2003-10-19T16:09:15Z</dcterms:created>
  <dcterms:modified xsi:type="dcterms:W3CDTF">2011-11-03T14:52:00Z</dcterms:modified>
</cp:coreProperties>
</file>